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5" r:id="rId4"/>
    <p:sldMasterId id="2147483764" r:id="rId5"/>
  </p:sldMasterIdLst>
  <p:notesMasterIdLst>
    <p:notesMasterId r:id="rId13"/>
  </p:notesMasterIdLst>
  <p:handoutMasterIdLst>
    <p:handoutMasterId r:id="rId14"/>
  </p:handoutMasterIdLst>
  <p:sldIdLst>
    <p:sldId id="2147478774" r:id="rId6"/>
    <p:sldId id="2147478793" r:id="rId7"/>
    <p:sldId id="2147478794" r:id="rId8"/>
    <p:sldId id="2147478777" r:id="rId9"/>
    <p:sldId id="2147478796" r:id="rId10"/>
    <p:sldId id="260" r:id="rId11"/>
    <p:sldId id="2147478795" r:id="rId12"/>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Section" id="{EAADFC70-D61D-4656-8B06-8883CD9AA798}">
          <p14:sldIdLst>
            <p14:sldId id="2147478774"/>
            <p14:sldId id="2147478793"/>
            <p14:sldId id="2147478794"/>
            <p14:sldId id="2147478777"/>
            <p14:sldId id="2147478796"/>
            <p14:sldId id="260"/>
          </p14:sldIdLst>
        </p14:section>
        <p14:section name="Additional Slides" id="{838F9A2D-6F16-460F-A975-BEEE75FC6429}">
          <p14:sldIdLst>
            <p14:sldId id="2147478795"/>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24CEF7A-2E4C-9E46-94A3-5D31EB18D995}" name="Webster, Trudi" initials="WT" userId="S::trudi.webster@ercot.com::8d3e025b-0265-4fbd-b136-a7bc92c16fd8" providerId="AD"/>
  <p188:author id="{A1A611C0-580D-8CEE-432E-BD197FCC0B9E}" name="Lyakhovets, Olha" initials="OL" userId="S::Olha.Lyakhovets@ercot.com::166ff867-0cd3-4db8-a739-f40a5de32105" providerId="AD"/>
  <p188:author id="{FAF841F7-8C07-BB5D-903B-88FBBF7ABABF}" name="Webster, Trudi" initials="WT" userId="S::Trudi.Webster@ercot.com::8d3e025b-0265-4fbd-b136-a7bc92c16fd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763"/>
    <a:srgbClr val="E6EBEF"/>
    <a:srgbClr val="747474"/>
    <a:srgbClr val="B1E5ED"/>
    <a:srgbClr val="E16823"/>
    <a:srgbClr val="9E170D"/>
    <a:srgbClr val="5B6770"/>
    <a:srgbClr val="789DB4"/>
    <a:srgbClr val="720000"/>
    <a:srgbClr val="D984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21" autoAdjust="0"/>
    <p:restoredTop sz="94660"/>
  </p:normalViewPr>
  <p:slideViewPr>
    <p:cSldViewPr snapToGrid="0">
      <p:cViewPr>
        <p:scale>
          <a:sx n="80" d="100"/>
          <a:sy n="80" d="100"/>
        </p:scale>
        <p:origin x="859" y="1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diagrams/_rels/data1.xml.rels><?xml version="1.0" encoding="UTF-8" standalone="yes"?>
<Relationships xmlns="http://schemas.openxmlformats.org/package/2006/relationships"><Relationship Id="rId1" Type="http://schemas.openxmlformats.org/officeDocument/2006/relationships/hyperlink" Target="https://www.ercot.com/files/docs/2026/03/27/10.-NOGRR282_NPRR1308_April-ROS_final.pptx" TargetMode="External"/></Relationships>
</file>

<file path=ppt/diagrams/_rels/drawing1.xml.rels><?xml version="1.0" encoding="UTF-8" standalone="yes"?>
<Relationships xmlns="http://schemas.openxmlformats.org/package/2006/relationships"><Relationship Id="rId1" Type="http://schemas.openxmlformats.org/officeDocument/2006/relationships/hyperlink" Target="https://www.ercot.com/files/docs/2026/03/27/10.-NOGRR282_NPRR1308_April-ROS_final.pptx"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1262D9-1813-4E1F-B64F-82FA54133E7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65A9D0D-C656-4D5F-AF74-089E2D217573}">
      <dgm:prSet phldrT="[Text]" custT="1"/>
      <dgm:spPr/>
      <dgm:t>
        <a:bodyPr/>
        <a:lstStyle/>
        <a:p>
          <a:pPr>
            <a:buFont typeface="Arial" panose="020B0604020202020204" pitchFamily="34" charset="0"/>
            <a:buChar char="•"/>
          </a:pPr>
          <a:r>
            <a:rPr lang="en-US" sz="2000" b="1" dirty="0"/>
            <a:t>ROS vote - April 2 – </a:t>
          </a:r>
          <a:r>
            <a:rPr lang="en-US" sz="2000" b="1" dirty="0">
              <a:solidFill>
                <a:schemeClr val="accent5"/>
              </a:solidFill>
            </a:rPr>
            <a:t>Passed</a:t>
          </a:r>
          <a:endParaRPr lang="en-US" sz="2000" b="1" dirty="0"/>
        </a:p>
      </dgm:t>
    </dgm:pt>
    <dgm:pt modelId="{9C4B2DAD-961B-4623-8335-2315393F5CD6}" type="parTrans" cxnId="{13B10459-03C6-4859-A51C-114F2F5A06F1}">
      <dgm:prSet/>
      <dgm:spPr/>
      <dgm:t>
        <a:bodyPr/>
        <a:lstStyle/>
        <a:p>
          <a:endParaRPr lang="en-US"/>
        </a:p>
      </dgm:t>
    </dgm:pt>
    <dgm:pt modelId="{6B5DF5C2-D55E-4F8A-B571-0FCEE22CC28E}" type="sibTrans" cxnId="{13B10459-03C6-4859-A51C-114F2F5A06F1}">
      <dgm:prSet/>
      <dgm:spPr/>
      <dgm:t>
        <a:bodyPr/>
        <a:lstStyle/>
        <a:p>
          <a:endParaRPr lang="en-US"/>
        </a:p>
      </dgm:t>
    </dgm:pt>
    <dgm:pt modelId="{5050EFD2-C0E0-4CC4-BD72-37EDE3261AC9}">
      <dgm:prSet phldrT="[Text]" custT="1"/>
      <dgm:spPr/>
      <dgm:t>
        <a:bodyPr/>
        <a:lstStyle/>
        <a:p>
          <a:r>
            <a:rPr lang="en-US" sz="1800" dirty="0"/>
            <a:t>Recommend approval of </a:t>
          </a:r>
          <a:r>
            <a:rPr lang="en-US" sz="1800" b="1" dirty="0"/>
            <a:t>NOGRR282</a:t>
          </a:r>
          <a:r>
            <a:rPr lang="en-US" sz="1800" dirty="0"/>
            <a:t> with ERCOT 3/27/2026 comments revised by ROS</a:t>
          </a:r>
        </a:p>
      </dgm:t>
    </dgm:pt>
    <dgm:pt modelId="{78ABF1F4-C624-4769-8F7F-33B9B6D759B3}" type="parTrans" cxnId="{3A39E056-7509-45E3-8FAD-76A93B5D5E4B}">
      <dgm:prSet/>
      <dgm:spPr/>
      <dgm:t>
        <a:bodyPr/>
        <a:lstStyle/>
        <a:p>
          <a:endParaRPr lang="en-US"/>
        </a:p>
      </dgm:t>
    </dgm:pt>
    <dgm:pt modelId="{677AC3C8-E873-4323-BA64-B8A0EFB3D8F0}" type="sibTrans" cxnId="{3A39E056-7509-45E3-8FAD-76A93B5D5E4B}">
      <dgm:prSet/>
      <dgm:spPr/>
      <dgm:t>
        <a:bodyPr/>
        <a:lstStyle/>
        <a:p>
          <a:endParaRPr lang="en-US"/>
        </a:p>
      </dgm:t>
    </dgm:pt>
    <dgm:pt modelId="{03AA869B-65D6-47F8-8FB3-B46DE8FBAFF0}">
      <dgm:prSet phldrT="[Text]" phldr="0" custT="1"/>
      <dgm:spPr/>
      <dgm:t>
        <a:bodyPr/>
        <a:lstStyle/>
        <a:p>
          <a:r>
            <a:rPr lang="en-US" sz="2000" b="1" dirty="0"/>
            <a:t>Next Steps</a:t>
          </a:r>
        </a:p>
      </dgm:t>
    </dgm:pt>
    <dgm:pt modelId="{99FD875D-F0EB-4A98-9AF3-2F57E9BC88D5}" type="parTrans" cxnId="{911FFEC0-D731-4F0A-86C9-1C93C464CA53}">
      <dgm:prSet/>
      <dgm:spPr/>
      <dgm:t>
        <a:bodyPr/>
        <a:lstStyle/>
        <a:p>
          <a:endParaRPr lang="en-US"/>
        </a:p>
      </dgm:t>
    </dgm:pt>
    <dgm:pt modelId="{66E2EB7D-EA8A-49E6-9FC7-088C9B3D929E}" type="sibTrans" cxnId="{911FFEC0-D731-4F0A-86C9-1C93C464CA53}">
      <dgm:prSet/>
      <dgm:spPr/>
      <dgm:t>
        <a:bodyPr/>
        <a:lstStyle/>
        <a:p>
          <a:endParaRPr lang="en-US"/>
        </a:p>
      </dgm:t>
    </dgm:pt>
    <dgm:pt modelId="{862C0BCC-5885-42FE-B494-F4AAEA3A5BF0}">
      <dgm:prSet phldrT="[Text]" phldr="0" custT="1"/>
      <dgm:spPr/>
      <dgm:t>
        <a:bodyPr/>
        <a:lstStyle/>
        <a:p>
          <a:r>
            <a:rPr lang="en-US" sz="1800" dirty="0"/>
            <a:t>ERCOT seeking vote on NPRR1308 and NOGRR282 at TAC today</a:t>
          </a:r>
        </a:p>
      </dgm:t>
    </dgm:pt>
    <dgm:pt modelId="{5DEEB306-89AA-4E88-A465-60399A2C87D3}" type="parTrans" cxnId="{B405C8B0-918D-4F9B-A9A4-EABDFE8D526C}">
      <dgm:prSet/>
      <dgm:spPr/>
      <dgm:t>
        <a:bodyPr/>
        <a:lstStyle/>
        <a:p>
          <a:endParaRPr lang="en-US"/>
        </a:p>
      </dgm:t>
    </dgm:pt>
    <dgm:pt modelId="{2C557652-1D38-488F-B1D5-F204E9E5FE37}" type="sibTrans" cxnId="{B405C8B0-918D-4F9B-A9A4-EABDFE8D526C}">
      <dgm:prSet/>
      <dgm:spPr/>
      <dgm:t>
        <a:bodyPr/>
        <a:lstStyle/>
        <a:p>
          <a:endParaRPr lang="en-US"/>
        </a:p>
      </dgm:t>
    </dgm:pt>
    <dgm:pt modelId="{3E4F8648-9B54-400A-B907-9F44C95DE878}">
      <dgm:prSet custT="1"/>
      <dgm:spPr/>
      <dgm:t>
        <a:bodyPr/>
        <a:lstStyle/>
        <a:p>
          <a:r>
            <a:rPr lang="en-US" sz="2000" b="1" dirty="0"/>
            <a:t>ERCOT submitted comments on 4/13/2026</a:t>
          </a:r>
        </a:p>
      </dgm:t>
    </dgm:pt>
    <dgm:pt modelId="{4AE80B37-4BD6-49CD-B13E-535C03182166}" type="parTrans" cxnId="{448BB2E2-A028-453B-AD26-9E3BE14D8076}">
      <dgm:prSet/>
      <dgm:spPr/>
      <dgm:t>
        <a:bodyPr/>
        <a:lstStyle/>
        <a:p>
          <a:endParaRPr lang="en-US"/>
        </a:p>
      </dgm:t>
    </dgm:pt>
    <dgm:pt modelId="{8810C4F9-E2C8-4199-B28D-029FB8C8B90B}" type="sibTrans" cxnId="{448BB2E2-A028-453B-AD26-9E3BE14D8076}">
      <dgm:prSet/>
      <dgm:spPr/>
      <dgm:t>
        <a:bodyPr/>
        <a:lstStyle/>
        <a:p>
          <a:endParaRPr lang="en-US"/>
        </a:p>
      </dgm:t>
    </dgm:pt>
    <dgm:pt modelId="{5033E0C5-F2E3-408C-9682-9A820706181A}">
      <dgm:prSet custT="1"/>
      <dgm:spPr/>
      <dgm:t>
        <a:bodyPr/>
        <a:lstStyle/>
        <a:p>
          <a:r>
            <a:rPr lang="en-US" sz="1800" dirty="0"/>
            <a:t>93.1% approval with 8 abstentions; 1 opposing vote (Industrial consumer)</a:t>
          </a:r>
        </a:p>
      </dgm:t>
    </dgm:pt>
    <dgm:pt modelId="{06434AD9-E0B2-48FF-95F7-ABDAF5394C17}" type="parTrans" cxnId="{56E41DB8-09AC-4094-A91C-C11847131580}">
      <dgm:prSet/>
      <dgm:spPr/>
      <dgm:t>
        <a:bodyPr/>
        <a:lstStyle/>
        <a:p>
          <a:endParaRPr lang="en-US"/>
        </a:p>
      </dgm:t>
    </dgm:pt>
    <dgm:pt modelId="{92B7B64C-C7C4-4C05-8AFF-21B39B8F6096}" type="sibTrans" cxnId="{56E41DB8-09AC-4094-A91C-C11847131580}">
      <dgm:prSet/>
      <dgm:spPr/>
      <dgm:t>
        <a:bodyPr/>
        <a:lstStyle/>
        <a:p>
          <a:endParaRPr lang="en-US"/>
        </a:p>
      </dgm:t>
    </dgm:pt>
    <dgm:pt modelId="{1880BC59-D8BF-4498-8052-7678987E3D1E}">
      <dgm:prSet custT="1"/>
      <dgm:spPr/>
      <dgm:t>
        <a:bodyPr/>
        <a:lstStyle/>
        <a:p>
          <a:r>
            <a:rPr lang="en-US" sz="1800" dirty="0"/>
            <a:t>Endorse </a:t>
          </a:r>
          <a:r>
            <a:rPr lang="en-US" sz="1800" b="1" dirty="0"/>
            <a:t>NPRR1308</a:t>
          </a:r>
          <a:r>
            <a:rPr lang="en-US" sz="1800" dirty="0"/>
            <a:t> as submitted</a:t>
          </a:r>
        </a:p>
      </dgm:t>
    </dgm:pt>
    <dgm:pt modelId="{86D2962B-BCA1-46C4-B63F-006225B60452}" type="parTrans" cxnId="{A10D134E-8DB7-4BAC-8402-BEA46067B7A2}">
      <dgm:prSet/>
      <dgm:spPr/>
      <dgm:t>
        <a:bodyPr/>
        <a:lstStyle/>
        <a:p>
          <a:endParaRPr lang="en-US"/>
        </a:p>
      </dgm:t>
    </dgm:pt>
    <dgm:pt modelId="{6F178C88-4FE1-4C6E-B89F-47A1276382F0}" type="sibTrans" cxnId="{A10D134E-8DB7-4BAC-8402-BEA46067B7A2}">
      <dgm:prSet/>
      <dgm:spPr/>
      <dgm:t>
        <a:bodyPr/>
        <a:lstStyle/>
        <a:p>
          <a:endParaRPr lang="en-US"/>
        </a:p>
      </dgm:t>
    </dgm:pt>
    <dgm:pt modelId="{365876EE-E42F-44C1-B7B0-A95DAE9CDEF1}">
      <dgm:prSet custT="1"/>
      <dgm:spPr/>
      <dgm:t>
        <a:bodyPr/>
        <a:lstStyle/>
        <a:p>
          <a:r>
            <a:rPr lang="en-US" sz="1800" dirty="0"/>
            <a:t>93.1% approval with 3 abstentions; 1 opposing vote (Industrial consumer)</a:t>
          </a:r>
        </a:p>
      </dgm:t>
    </dgm:pt>
    <dgm:pt modelId="{CCCD87EC-CB83-4C02-A3A8-460AF3AB11B5}" type="parTrans" cxnId="{210EE305-45EC-4702-B87C-1AAA0FEA274F}">
      <dgm:prSet/>
      <dgm:spPr/>
      <dgm:t>
        <a:bodyPr/>
        <a:lstStyle/>
        <a:p>
          <a:endParaRPr lang="en-US"/>
        </a:p>
      </dgm:t>
    </dgm:pt>
    <dgm:pt modelId="{7B813DA2-195A-4703-90BC-208F5EF000E1}" type="sibTrans" cxnId="{210EE305-45EC-4702-B87C-1AAA0FEA274F}">
      <dgm:prSet/>
      <dgm:spPr/>
      <dgm:t>
        <a:bodyPr/>
        <a:lstStyle/>
        <a:p>
          <a:endParaRPr lang="en-US"/>
        </a:p>
      </dgm:t>
    </dgm:pt>
    <dgm:pt modelId="{4CC0B563-3273-49DE-98DC-DDDE605CE76A}">
      <dgm:prSet custT="1"/>
      <dgm:spPr/>
      <dgm:t>
        <a:bodyPr/>
        <a:lstStyle/>
        <a:p>
          <a:r>
            <a:rPr lang="en-US" sz="1800" dirty="0"/>
            <a:t>Changed name from Large Electronic Load (LEL) to Large Computational Load (LCL)</a:t>
          </a:r>
        </a:p>
      </dgm:t>
    </dgm:pt>
    <dgm:pt modelId="{7388DE34-F5AE-4CDA-B584-878742AEB006}" type="parTrans" cxnId="{2CC92D8F-90F3-4A21-8A2E-F64ABBEA3CD1}">
      <dgm:prSet/>
      <dgm:spPr/>
      <dgm:t>
        <a:bodyPr/>
        <a:lstStyle/>
        <a:p>
          <a:endParaRPr lang="en-US"/>
        </a:p>
      </dgm:t>
    </dgm:pt>
    <dgm:pt modelId="{97410B20-24E9-4E3B-94D2-91170D068718}" type="sibTrans" cxnId="{2CC92D8F-90F3-4A21-8A2E-F64ABBEA3CD1}">
      <dgm:prSet/>
      <dgm:spPr/>
      <dgm:t>
        <a:bodyPr/>
        <a:lstStyle/>
        <a:p>
          <a:endParaRPr lang="en-US"/>
        </a:p>
      </dgm:t>
    </dgm:pt>
    <dgm:pt modelId="{F0D6C2DD-BE91-4C6B-B3B6-C909175BE4A3}">
      <dgm:prSet custT="1"/>
      <dgm:spPr/>
      <dgm:t>
        <a:bodyPr/>
        <a:lstStyle/>
        <a:p>
          <a:r>
            <a:rPr lang="en-US" sz="1800" dirty="0"/>
            <a:t>Recommend approval of </a:t>
          </a:r>
          <a:r>
            <a:rPr lang="en-US" sz="1800" b="1" dirty="0"/>
            <a:t>NPRR1308</a:t>
          </a:r>
          <a:r>
            <a:rPr lang="en-US" sz="1800" dirty="0"/>
            <a:t> with 4/13/2026 ERCOT comments</a:t>
          </a:r>
          <a:endParaRPr lang="en-US" sz="1800" b="1" dirty="0"/>
        </a:p>
      </dgm:t>
    </dgm:pt>
    <dgm:pt modelId="{1D646503-C2DD-4255-B193-FEC6265A13F0}" type="parTrans" cxnId="{E5D4AF1D-8844-4461-8FF9-7E01FD5367A1}">
      <dgm:prSet/>
      <dgm:spPr/>
      <dgm:t>
        <a:bodyPr/>
        <a:lstStyle/>
        <a:p>
          <a:endParaRPr lang="en-US"/>
        </a:p>
      </dgm:t>
    </dgm:pt>
    <dgm:pt modelId="{63874837-1DD4-4895-9ADD-BE9937FD635F}" type="sibTrans" cxnId="{E5D4AF1D-8844-4461-8FF9-7E01FD5367A1}">
      <dgm:prSet/>
      <dgm:spPr/>
      <dgm:t>
        <a:bodyPr/>
        <a:lstStyle/>
        <a:p>
          <a:endParaRPr lang="en-US"/>
        </a:p>
      </dgm:t>
    </dgm:pt>
    <dgm:pt modelId="{12895301-6376-4D65-87D7-49229F90D286}">
      <dgm:prSet custT="1"/>
      <dgm:spPr/>
      <dgm:t>
        <a:bodyPr/>
        <a:lstStyle/>
        <a:p>
          <a:r>
            <a:rPr lang="en-US" sz="1800" dirty="0"/>
            <a:t>92.9% approval with 0 abstentions; 1 opposing vote (Industrial consumer)</a:t>
          </a:r>
        </a:p>
      </dgm:t>
    </dgm:pt>
    <dgm:pt modelId="{426AC8F3-4D01-439A-89FC-E0D8BF048121}" type="parTrans" cxnId="{10B375DC-02CC-40BC-8F29-8CAB645140F2}">
      <dgm:prSet/>
      <dgm:spPr/>
      <dgm:t>
        <a:bodyPr/>
        <a:lstStyle/>
        <a:p>
          <a:endParaRPr lang="en-US"/>
        </a:p>
      </dgm:t>
    </dgm:pt>
    <dgm:pt modelId="{0C2CAD9F-614E-49A9-98CF-A50635889961}" type="sibTrans" cxnId="{10B375DC-02CC-40BC-8F29-8CAB645140F2}">
      <dgm:prSet/>
      <dgm:spPr/>
      <dgm:t>
        <a:bodyPr/>
        <a:lstStyle/>
        <a:p>
          <a:endParaRPr lang="en-US"/>
        </a:p>
      </dgm:t>
    </dgm:pt>
    <dgm:pt modelId="{BBF05DB2-2643-4983-AA83-F620C52249A4}">
      <dgm:prSet phldrT="[Text]" phldr="0" custT="1"/>
      <dgm:spPr/>
      <dgm:t>
        <a:bodyPr/>
        <a:lstStyle/>
        <a:p>
          <a:r>
            <a:rPr lang="en-US" sz="1800" dirty="0"/>
            <a:t>Target June BOD vote</a:t>
          </a:r>
        </a:p>
      </dgm:t>
    </dgm:pt>
    <dgm:pt modelId="{49F26D06-7F6F-4D70-8F41-C5A30A6C1F10}" type="parTrans" cxnId="{1EE9D2CF-CA7F-42F5-B3EE-A74700443452}">
      <dgm:prSet/>
      <dgm:spPr/>
      <dgm:t>
        <a:bodyPr/>
        <a:lstStyle/>
        <a:p>
          <a:endParaRPr lang="en-US"/>
        </a:p>
      </dgm:t>
    </dgm:pt>
    <dgm:pt modelId="{39DA81FB-3540-40B7-AB5E-E3F3349C2BCE}" type="sibTrans" cxnId="{1EE9D2CF-CA7F-42F5-B3EE-A74700443452}">
      <dgm:prSet/>
      <dgm:spPr/>
      <dgm:t>
        <a:bodyPr/>
        <a:lstStyle/>
        <a:p>
          <a:endParaRPr lang="en-US"/>
        </a:p>
      </dgm:t>
    </dgm:pt>
    <dgm:pt modelId="{110CF846-EAA5-4EDB-950F-BB5BA6CD6628}">
      <dgm:prSet custT="1"/>
      <dgm:spPr/>
      <dgm:t>
        <a:bodyPr/>
        <a:lstStyle/>
        <a:p>
          <a:pPr>
            <a:buFont typeface="Arial" panose="020B0604020202020204" pitchFamily="34" charset="0"/>
            <a:buChar char="•"/>
          </a:pPr>
          <a:r>
            <a:rPr lang="en-US" sz="1800" dirty="0">
              <a:solidFill>
                <a:schemeClr val="accent1"/>
              </a:solidFill>
              <a:hlinkClick xmlns:r="http://schemas.openxmlformats.org/officeDocument/2006/relationships" r:id="rId1">
                <a:extLst>
                  <a:ext uri="{A12FA001-AC4F-418D-AE19-62706E023703}">
                    <ahyp:hlinkClr xmlns:ahyp="http://schemas.microsoft.com/office/drawing/2018/hyperlinkcolor" val="tx"/>
                  </a:ext>
                </a:extLst>
              </a:hlinkClick>
            </a:rPr>
            <a:t>ERCOT ROS Presentation</a:t>
          </a:r>
          <a:r>
            <a:rPr lang="en-US" sz="1800" dirty="0">
              <a:solidFill>
                <a:schemeClr val="accent1"/>
              </a:solidFill>
            </a:rPr>
            <a:t> </a:t>
          </a:r>
          <a:r>
            <a:rPr lang="en-US" sz="1800" dirty="0"/>
            <a:t>(technical requirement revisions)</a:t>
          </a:r>
        </a:p>
      </dgm:t>
    </dgm:pt>
    <dgm:pt modelId="{A325AD98-02F0-48CF-BCCB-D8872D202285}" type="parTrans" cxnId="{05CFB4CB-4051-4410-A3E9-9C60911EE12F}">
      <dgm:prSet/>
      <dgm:spPr/>
      <dgm:t>
        <a:bodyPr/>
        <a:lstStyle/>
        <a:p>
          <a:endParaRPr lang="en-US"/>
        </a:p>
      </dgm:t>
    </dgm:pt>
    <dgm:pt modelId="{DF121EB8-844E-44BE-BA27-F7BB1D73C664}" type="sibTrans" cxnId="{05CFB4CB-4051-4410-A3E9-9C60911EE12F}">
      <dgm:prSet/>
      <dgm:spPr/>
      <dgm:t>
        <a:bodyPr/>
        <a:lstStyle/>
        <a:p>
          <a:endParaRPr lang="en-US"/>
        </a:p>
      </dgm:t>
    </dgm:pt>
    <dgm:pt modelId="{F669FD7F-7211-4158-90A9-0A3A90BF98CA}">
      <dgm:prSet custT="1"/>
      <dgm:spPr/>
      <dgm:t>
        <a:bodyPr/>
        <a:lstStyle/>
        <a:p>
          <a:r>
            <a:rPr lang="en-US" sz="2000" b="1" dirty="0"/>
            <a:t>PRS vote - April 15 (NPRR 1308 only) – </a:t>
          </a:r>
          <a:r>
            <a:rPr lang="en-US" sz="2000" b="1" dirty="0">
              <a:solidFill>
                <a:schemeClr val="accent5"/>
              </a:solidFill>
            </a:rPr>
            <a:t>Passed</a:t>
          </a:r>
          <a:endParaRPr lang="en-US" sz="2000" b="1" dirty="0"/>
        </a:p>
      </dgm:t>
    </dgm:pt>
    <dgm:pt modelId="{6B2F3A0C-A6F7-4480-BD1B-CD7571C38573}" type="parTrans" cxnId="{9AEA03E4-DC31-473F-A42A-30548C6C75FA}">
      <dgm:prSet/>
      <dgm:spPr/>
      <dgm:t>
        <a:bodyPr/>
        <a:lstStyle/>
        <a:p>
          <a:endParaRPr lang="en-US"/>
        </a:p>
      </dgm:t>
    </dgm:pt>
    <dgm:pt modelId="{8B19CBCF-F310-48AA-98ED-9DCCA797CE1E}" type="sibTrans" cxnId="{9AEA03E4-DC31-473F-A42A-30548C6C75FA}">
      <dgm:prSet/>
      <dgm:spPr/>
      <dgm:t>
        <a:bodyPr/>
        <a:lstStyle/>
        <a:p>
          <a:endParaRPr lang="en-US"/>
        </a:p>
      </dgm:t>
    </dgm:pt>
    <dgm:pt modelId="{55DFF348-C794-483B-B1B0-F4811A9A2F51}" type="pres">
      <dgm:prSet presAssocID="{361262D9-1813-4E1F-B64F-82FA54133E79}" presName="linear" presStyleCnt="0">
        <dgm:presLayoutVars>
          <dgm:animLvl val="lvl"/>
          <dgm:resizeHandles val="exact"/>
        </dgm:presLayoutVars>
      </dgm:prSet>
      <dgm:spPr/>
    </dgm:pt>
    <dgm:pt modelId="{45F8E890-CEFF-43AD-981C-31D8470E8C4F}" type="pres">
      <dgm:prSet presAssocID="{D65A9D0D-C656-4D5F-AF74-089E2D217573}" presName="parentText" presStyleLbl="node1" presStyleIdx="0" presStyleCnt="4">
        <dgm:presLayoutVars>
          <dgm:chMax val="0"/>
          <dgm:bulletEnabled val="1"/>
        </dgm:presLayoutVars>
      </dgm:prSet>
      <dgm:spPr/>
    </dgm:pt>
    <dgm:pt modelId="{0B8EB391-2B77-481E-B0B0-99F99199F29D}" type="pres">
      <dgm:prSet presAssocID="{D65A9D0D-C656-4D5F-AF74-089E2D217573}" presName="childText" presStyleLbl="revTx" presStyleIdx="0" presStyleCnt="4">
        <dgm:presLayoutVars>
          <dgm:bulletEnabled val="1"/>
        </dgm:presLayoutVars>
      </dgm:prSet>
      <dgm:spPr/>
    </dgm:pt>
    <dgm:pt modelId="{E639B792-491F-4DAB-97E2-0CAD0460F15D}" type="pres">
      <dgm:prSet presAssocID="{3E4F8648-9B54-400A-B907-9F44C95DE878}" presName="parentText" presStyleLbl="node1" presStyleIdx="1" presStyleCnt="4">
        <dgm:presLayoutVars>
          <dgm:chMax val="0"/>
          <dgm:bulletEnabled val="1"/>
        </dgm:presLayoutVars>
      </dgm:prSet>
      <dgm:spPr/>
    </dgm:pt>
    <dgm:pt modelId="{0589D7CE-17CB-49D5-AFC3-D080FA846D49}" type="pres">
      <dgm:prSet presAssocID="{3E4F8648-9B54-400A-B907-9F44C95DE878}" presName="childText" presStyleLbl="revTx" presStyleIdx="1" presStyleCnt="4">
        <dgm:presLayoutVars>
          <dgm:bulletEnabled val="1"/>
        </dgm:presLayoutVars>
      </dgm:prSet>
      <dgm:spPr/>
    </dgm:pt>
    <dgm:pt modelId="{49AEA424-32C6-43F3-A3F1-BF5696AF8472}" type="pres">
      <dgm:prSet presAssocID="{F669FD7F-7211-4158-90A9-0A3A90BF98CA}" presName="parentText" presStyleLbl="node1" presStyleIdx="2" presStyleCnt="4">
        <dgm:presLayoutVars>
          <dgm:chMax val="0"/>
          <dgm:bulletEnabled val="1"/>
        </dgm:presLayoutVars>
      </dgm:prSet>
      <dgm:spPr/>
    </dgm:pt>
    <dgm:pt modelId="{AFCB5769-2790-4C01-939A-0FE02CC6D145}" type="pres">
      <dgm:prSet presAssocID="{F669FD7F-7211-4158-90A9-0A3A90BF98CA}" presName="childText" presStyleLbl="revTx" presStyleIdx="2" presStyleCnt="4">
        <dgm:presLayoutVars>
          <dgm:bulletEnabled val="1"/>
        </dgm:presLayoutVars>
      </dgm:prSet>
      <dgm:spPr/>
    </dgm:pt>
    <dgm:pt modelId="{8A8581BD-009F-4158-8438-8853D211168F}" type="pres">
      <dgm:prSet presAssocID="{03AA869B-65D6-47F8-8FB3-B46DE8FBAFF0}" presName="parentText" presStyleLbl="node1" presStyleIdx="3" presStyleCnt="4">
        <dgm:presLayoutVars>
          <dgm:chMax val="0"/>
          <dgm:bulletEnabled val="1"/>
        </dgm:presLayoutVars>
      </dgm:prSet>
      <dgm:spPr/>
    </dgm:pt>
    <dgm:pt modelId="{C62C178B-175A-427C-9B69-303CCA6F60A6}" type="pres">
      <dgm:prSet presAssocID="{03AA869B-65D6-47F8-8FB3-B46DE8FBAFF0}" presName="childText" presStyleLbl="revTx" presStyleIdx="3" presStyleCnt="4">
        <dgm:presLayoutVars>
          <dgm:bulletEnabled val="1"/>
        </dgm:presLayoutVars>
      </dgm:prSet>
      <dgm:spPr/>
    </dgm:pt>
  </dgm:ptLst>
  <dgm:cxnLst>
    <dgm:cxn modelId="{B2E81A05-C70A-47A1-87D0-6D8C7D90C06D}" type="presOf" srcId="{862C0BCC-5885-42FE-B494-F4AAEA3A5BF0}" destId="{C62C178B-175A-427C-9B69-303CCA6F60A6}" srcOrd="0" destOrd="0" presId="urn:microsoft.com/office/officeart/2005/8/layout/vList2"/>
    <dgm:cxn modelId="{210EE305-45EC-4702-B87C-1AAA0FEA274F}" srcId="{1880BC59-D8BF-4498-8052-7678987E3D1E}" destId="{365876EE-E42F-44C1-B7B0-A95DAE9CDEF1}" srcOrd="0" destOrd="0" parTransId="{CCCD87EC-CB83-4C02-A3A8-460AF3AB11B5}" sibTransId="{7B813DA2-195A-4703-90BC-208F5EF000E1}"/>
    <dgm:cxn modelId="{AB38141D-A839-4316-8812-0AAEFD1A5D79}" type="presOf" srcId="{F669FD7F-7211-4158-90A9-0A3A90BF98CA}" destId="{49AEA424-32C6-43F3-A3F1-BF5696AF8472}" srcOrd="0" destOrd="0" presId="urn:microsoft.com/office/officeart/2005/8/layout/vList2"/>
    <dgm:cxn modelId="{E5D4AF1D-8844-4461-8FF9-7E01FD5367A1}" srcId="{F669FD7F-7211-4158-90A9-0A3A90BF98CA}" destId="{F0D6C2DD-BE91-4C6B-B3B6-C909175BE4A3}" srcOrd="0" destOrd="0" parTransId="{1D646503-C2DD-4255-B193-FEC6265A13F0}" sibTransId="{63874837-1DD4-4895-9ADD-BE9937FD635F}"/>
    <dgm:cxn modelId="{65166A26-9732-4CCE-A2F2-A83AE800DADF}" type="presOf" srcId="{361262D9-1813-4E1F-B64F-82FA54133E79}" destId="{55DFF348-C794-483B-B1B0-F4811A9A2F51}" srcOrd="0" destOrd="0" presId="urn:microsoft.com/office/officeart/2005/8/layout/vList2"/>
    <dgm:cxn modelId="{E5898341-D195-4318-ADB4-86B9E002402A}" type="presOf" srcId="{F0D6C2DD-BE91-4C6B-B3B6-C909175BE4A3}" destId="{AFCB5769-2790-4C01-939A-0FE02CC6D145}" srcOrd="0" destOrd="0" presId="urn:microsoft.com/office/officeart/2005/8/layout/vList2"/>
    <dgm:cxn modelId="{5C10D169-B4B9-4303-A247-C10F4738FFBA}" type="presOf" srcId="{4CC0B563-3273-49DE-98DC-DDDE605CE76A}" destId="{0589D7CE-17CB-49D5-AFC3-D080FA846D49}" srcOrd="0" destOrd="0" presId="urn:microsoft.com/office/officeart/2005/8/layout/vList2"/>
    <dgm:cxn modelId="{A10D134E-8DB7-4BAC-8402-BEA46067B7A2}" srcId="{D65A9D0D-C656-4D5F-AF74-089E2D217573}" destId="{1880BC59-D8BF-4498-8052-7678987E3D1E}" srcOrd="1" destOrd="0" parTransId="{86D2962B-BCA1-46C4-B63F-006225B60452}" sibTransId="{6F178C88-4FE1-4C6E-B89F-47A1276382F0}"/>
    <dgm:cxn modelId="{4290406E-0DF7-49E8-8202-6CABC671703A}" type="presOf" srcId="{1880BC59-D8BF-4498-8052-7678987E3D1E}" destId="{0B8EB391-2B77-481E-B0B0-99F99199F29D}" srcOrd="0" destOrd="2" presId="urn:microsoft.com/office/officeart/2005/8/layout/vList2"/>
    <dgm:cxn modelId="{C8F7A154-B34A-43BF-9C15-2681883CA42D}" type="presOf" srcId="{BBF05DB2-2643-4983-AA83-F620C52249A4}" destId="{C62C178B-175A-427C-9B69-303CCA6F60A6}" srcOrd="0" destOrd="1" presId="urn:microsoft.com/office/officeart/2005/8/layout/vList2"/>
    <dgm:cxn modelId="{3A39E056-7509-45E3-8FAD-76A93B5D5E4B}" srcId="{D65A9D0D-C656-4D5F-AF74-089E2D217573}" destId="{5050EFD2-C0E0-4CC4-BD72-37EDE3261AC9}" srcOrd="0" destOrd="0" parTransId="{78ABF1F4-C624-4769-8F7F-33B9B6D759B3}" sibTransId="{677AC3C8-E873-4323-BA64-B8A0EFB3D8F0}"/>
    <dgm:cxn modelId="{13B10459-03C6-4859-A51C-114F2F5A06F1}" srcId="{361262D9-1813-4E1F-B64F-82FA54133E79}" destId="{D65A9D0D-C656-4D5F-AF74-089E2D217573}" srcOrd="0" destOrd="0" parTransId="{9C4B2DAD-961B-4623-8335-2315393F5CD6}" sibTransId="{6B5DF5C2-D55E-4F8A-B571-0FCEE22CC28E}"/>
    <dgm:cxn modelId="{7307608B-2EC8-4AFB-9245-40487884AC6C}" type="presOf" srcId="{12895301-6376-4D65-87D7-49229F90D286}" destId="{AFCB5769-2790-4C01-939A-0FE02CC6D145}" srcOrd="0" destOrd="1" presId="urn:microsoft.com/office/officeart/2005/8/layout/vList2"/>
    <dgm:cxn modelId="{2CC92D8F-90F3-4A21-8A2E-F64ABBEA3CD1}" srcId="{3E4F8648-9B54-400A-B907-9F44C95DE878}" destId="{4CC0B563-3273-49DE-98DC-DDDE605CE76A}" srcOrd="0" destOrd="0" parTransId="{7388DE34-F5AE-4CDA-B584-878742AEB006}" sibTransId="{97410B20-24E9-4E3B-94D2-91170D068718}"/>
    <dgm:cxn modelId="{735DB6A1-5197-4A32-ACF3-E4137401761A}" type="presOf" srcId="{5050EFD2-C0E0-4CC4-BD72-37EDE3261AC9}" destId="{0B8EB391-2B77-481E-B0B0-99F99199F29D}" srcOrd="0" destOrd="0" presId="urn:microsoft.com/office/officeart/2005/8/layout/vList2"/>
    <dgm:cxn modelId="{E6BFF4AE-AB81-4340-BBC5-06DAD2F1E841}" type="presOf" srcId="{D65A9D0D-C656-4D5F-AF74-089E2D217573}" destId="{45F8E890-CEFF-43AD-981C-31D8470E8C4F}" srcOrd="0" destOrd="0" presId="urn:microsoft.com/office/officeart/2005/8/layout/vList2"/>
    <dgm:cxn modelId="{B405C8B0-918D-4F9B-A9A4-EABDFE8D526C}" srcId="{03AA869B-65D6-47F8-8FB3-B46DE8FBAFF0}" destId="{862C0BCC-5885-42FE-B494-F4AAEA3A5BF0}" srcOrd="0" destOrd="0" parTransId="{5DEEB306-89AA-4E88-A465-60399A2C87D3}" sibTransId="{2C557652-1D38-488F-B1D5-F204E9E5FE37}"/>
    <dgm:cxn modelId="{E49444B1-C522-4967-B2B7-B194EC7B3A70}" type="presOf" srcId="{110CF846-EAA5-4EDB-950F-BB5BA6CD6628}" destId="{0B8EB391-2B77-481E-B0B0-99F99199F29D}" srcOrd="0" destOrd="4" presId="urn:microsoft.com/office/officeart/2005/8/layout/vList2"/>
    <dgm:cxn modelId="{56E41DB8-09AC-4094-A91C-C11847131580}" srcId="{5050EFD2-C0E0-4CC4-BD72-37EDE3261AC9}" destId="{5033E0C5-F2E3-408C-9682-9A820706181A}" srcOrd="0" destOrd="0" parTransId="{06434AD9-E0B2-48FF-95F7-ABDAF5394C17}" sibTransId="{92B7B64C-C7C4-4C05-8AFF-21B39B8F6096}"/>
    <dgm:cxn modelId="{2F66F8B8-A0F5-4452-A082-06218A9AF7D7}" type="presOf" srcId="{5033E0C5-F2E3-408C-9682-9A820706181A}" destId="{0B8EB391-2B77-481E-B0B0-99F99199F29D}" srcOrd="0" destOrd="1" presId="urn:microsoft.com/office/officeart/2005/8/layout/vList2"/>
    <dgm:cxn modelId="{911FFEC0-D731-4F0A-86C9-1C93C464CA53}" srcId="{361262D9-1813-4E1F-B64F-82FA54133E79}" destId="{03AA869B-65D6-47F8-8FB3-B46DE8FBAFF0}" srcOrd="3" destOrd="0" parTransId="{99FD875D-F0EB-4A98-9AF3-2F57E9BC88D5}" sibTransId="{66E2EB7D-EA8A-49E6-9FC7-088C9B3D929E}"/>
    <dgm:cxn modelId="{05CFB4CB-4051-4410-A3E9-9C60911EE12F}" srcId="{D65A9D0D-C656-4D5F-AF74-089E2D217573}" destId="{110CF846-EAA5-4EDB-950F-BB5BA6CD6628}" srcOrd="2" destOrd="0" parTransId="{A325AD98-02F0-48CF-BCCB-D8872D202285}" sibTransId="{DF121EB8-844E-44BE-BA27-F7BB1D73C664}"/>
    <dgm:cxn modelId="{1EE9D2CF-CA7F-42F5-B3EE-A74700443452}" srcId="{03AA869B-65D6-47F8-8FB3-B46DE8FBAFF0}" destId="{BBF05DB2-2643-4983-AA83-F620C52249A4}" srcOrd="1" destOrd="0" parTransId="{49F26D06-7F6F-4D70-8F41-C5A30A6C1F10}" sibTransId="{39DA81FB-3540-40B7-AB5E-E3F3349C2BCE}"/>
    <dgm:cxn modelId="{10B375DC-02CC-40BC-8F29-8CAB645140F2}" srcId="{F0D6C2DD-BE91-4C6B-B3B6-C909175BE4A3}" destId="{12895301-6376-4D65-87D7-49229F90D286}" srcOrd="0" destOrd="0" parTransId="{426AC8F3-4D01-439A-89FC-E0D8BF048121}" sibTransId="{0C2CAD9F-614E-49A9-98CF-A50635889961}"/>
    <dgm:cxn modelId="{448BB2E2-A028-453B-AD26-9E3BE14D8076}" srcId="{361262D9-1813-4E1F-B64F-82FA54133E79}" destId="{3E4F8648-9B54-400A-B907-9F44C95DE878}" srcOrd="1" destOrd="0" parTransId="{4AE80B37-4BD6-49CD-B13E-535C03182166}" sibTransId="{8810C4F9-E2C8-4199-B28D-029FB8C8B90B}"/>
    <dgm:cxn modelId="{9AEA03E4-DC31-473F-A42A-30548C6C75FA}" srcId="{361262D9-1813-4E1F-B64F-82FA54133E79}" destId="{F669FD7F-7211-4158-90A9-0A3A90BF98CA}" srcOrd="2" destOrd="0" parTransId="{6B2F3A0C-A6F7-4480-BD1B-CD7571C38573}" sibTransId="{8B19CBCF-F310-48AA-98ED-9DCCA797CE1E}"/>
    <dgm:cxn modelId="{BF5916F4-102B-41C8-8C23-82EC7BF7B3EF}" type="presOf" srcId="{365876EE-E42F-44C1-B7B0-A95DAE9CDEF1}" destId="{0B8EB391-2B77-481E-B0B0-99F99199F29D}" srcOrd="0" destOrd="3" presId="urn:microsoft.com/office/officeart/2005/8/layout/vList2"/>
    <dgm:cxn modelId="{5D898EF8-B3AB-4737-AC6F-50127664FA97}" type="presOf" srcId="{03AA869B-65D6-47F8-8FB3-B46DE8FBAFF0}" destId="{8A8581BD-009F-4158-8438-8853D211168F}" srcOrd="0" destOrd="0" presId="urn:microsoft.com/office/officeart/2005/8/layout/vList2"/>
    <dgm:cxn modelId="{E60EFAFA-B27F-499F-9945-3311D66EE869}" type="presOf" srcId="{3E4F8648-9B54-400A-B907-9F44C95DE878}" destId="{E639B792-491F-4DAB-97E2-0CAD0460F15D}" srcOrd="0" destOrd="0" presId="urn:microsoft.com/office/officeart/2005/8/layout/vList2"/>
    <dgm:cxn modelId="{6C5FA7B8-470A-48B8-ACE0-9D64D7A563FC}" type="presParOf" srcId="{55DFF348-C794-483B-B1B0-F4811A9A2F51}" destId="{45F8E890-CEFF-43AD-981C-31D8470E8C4F}" srcOrd="0" destOrd="0" presId="urn:microsoft.com/office/officeart/2005/8/layout/vList2"/>
    <dgm:cxn modelId="{E0DDB518-A2FA-44FB-9F67-FAF8F82B1939}" type="presParOf" srcId="{55DFF348-C794-483B-B1B0-F4811A9A2F51}" destId="{0B8EB391-2B77-481E-B0B0-99F99199F29D}" srcOrd="1" destOrd="0" presId="urn:microsoft.com/office/officeart/2005/8/layout/vList2"/>
    <dgm:cxn modelId="{4ED8065A-FF79-47CB-AA9C-472E40E57624}" type="presParOf" srcId="{55DFF348-C794-483B-B1B0-F4811A9A2F51}" destId="{E639B792-491F-4DAB-97E2-0CAD0460F15D}" srcOrd="2" destOrd="0" presId="urn:microsoft.com/office/officeart/2005/8/layout/vList2"/>
    <dgm:cxn modelId="{6BCD2FCC-BD98-4693-A86A-793BF8D7D808}" type="presParOf" srcId="{55DFF348-C794-483B-B1B0-F4811A9A2F51}" destId="{0589D7CE-17CB-49D5-AFC3-D080FA846D49}" srcOrd="3" destOrd="0" presId="urn:microsoft.com/office/officeart/2005/8/layout/vList2"/>
    <dgm:cxn modelId="{5A91BCAA-4ABB-4C0F-8BCC-0A5C8B6E0EFA}" type="presParOf" srcId="{55DFF348-C794-483B-B1B0-F4811A9A2F51}" destId="{49AEA424-32C6-43F3-A3F1-BF5696AF8472}" srcOrd="4" destOrd="0" presId="urn:microsoft.com/office/officeart/2005/8/layout/vList2"/>
    <dgm:cxn modelId="{69C18670-300A-4864-AF72-520F818776DC}" type="presParOf" srcId="{55DFF348-C794-483B-B1B0-F4811A9A2F51}" destId="{AFCB5769-2790-4C01-939A-0FE02CC6D145}" srcOrd="5" destOrd="0" presId="urn:microsoft.com/office/officeart/2005/8/layout/vList2"/>
    <dgm:cxn modelId="{21997EBD-B23A-4723-A759-F9C67F6530BC}" type="presParOf" srcId="{55DFF348-C794-483B-B1B0-F4811A9A2F51}" destId="{8A8581BD-009F-4158-8438-8853D211168F}" srcOrd="6" destOrd="0" presId="urn:microsoft.com/office/officeart/2005/8/layout/vList2"/>
    <dgm:cxn modelId="{FC2DF6D4-3C7D-4EBD-B567-1AB1745AB496}" type="presParOf" srcId="{55DFF348-C794-483B-B1B0-F4811A9A2F51}" destId="{C62C178B-175A-427C-9B69-303CCA6F60A6}"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6C04753-CE8A-47F7-9121-30093F2CCCBC}"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3233E87C-E56F-45D6-B764-7DEC00691083}">
      <dgm:prSet phldrT="[Text]" phldr="0" custT="1"/>
      <dgm:spPr/>
      <dgm:t>
        <a:bodyPr/>
        <a:lstStyle/>
        <a:p>
          <a:pPr algn="l"/>
          <a:r>
            <a:rPr lang="en-US" sz="1800" dirty="0"/>
            <a:t>Comments with Formal ERCOT Response</a:t>
          </a:r>
        </a:p>
      </dgm:t>
    </dgm:pt>
    <dgm:pt modelId="{3F6EDB48-828A-4533-96F1-BBF490764E57}" type="parTrans" cxnId="{B86CE124-FA63-4F4C-B36F-B7AA39D190BA}">
      <dgm:prSet/>
      <dgm:spPr/>
      <dgm:t>
        <a:bodyPr/>
        <a:lstStyle/>
        <a:p>
          <a:endParaRPr lang="en-US"/>
        </a:p>
      </dgm:t>
    </dgm:pt>
    <dgm:pt modelId="{F9268DFA-B5DC-4648-9AD0-0805838867CA}" type="sibTrans" cxnId="{B86CE124-FA63-4F4C-B36F-B7AA39D190BA}">
      <dgm:prSet/>
      <dgm:spPr/>
      <dgm:t>
        <a:bodyPr/>
        <a:lstStyle/>
        <a:p>
          <a:endParaRPr lang="en-US"/>
        </a:p>
      </dgm:t>
    </dgm:pt>
    <dgm:pt modelId="{DE1B6575-51AB-417F-A56A-02BEC6056409}">
      <dgm:prSet phldrT="[Text]" custT="1"/>
      <dgm:spPr/>
      <dgm:t>
        <a:bodyPr/>
        <a:lstStyle/>
        <a:p>
          <a:pPr>
            <a:buClrTx/>
            <a:buSzTx/>
            <a:buFont typeface="Arial" panose="020B0604020202020204" pitchFamily="34" charset="0"/>
            <a:buChar char="•"/>
          </a:pPr>
          <a:r>
            <a:rPr kumimoji="0" lang="en-US" sz="1600" b="0" i="0" u="none" strike="noStrike" cap="none" spc="0" normalizeH="0" baseline="0" noProof="0" dirty="0">
              <a:ln>
                <a:noFill/>
              </a:ln>
              <a:effectLst/>
              <a:uLnTx/>
              <a:uFillTx/>
              <a:latin typeface="Arial" panose="020B0604020202020204"/>
              <a:ea typeface="+mn-ea"/>
              <a:cs typeface="+mn-cs"/>
            </a:rPr>
            <a:t>AEP 12/5/2025 Comments</a:t>
          </a:r>
          <a:endParaRPr lang="en-US" sz="1600" dirty="0"/>
        </a:p>
      </dgm:t>
    </dgm:pt>
    <dgm:pt modelId="{71499B42-0D4F-4C98-8FC3-0F2F32FA4B3A}" type="parTrans" cxnId="{0036C62C-212A-42BE-9E25-1D98601A27D3}">
      <dgm:prSet/>
      <dgm:spPr/>
      <dgm:t>
        <a:bodyPr/>
        <a:lstStyle/>
        <a:p>
          <a:endParaRPr lang="en-US"/>
        </a:p>
      </dgm:t>
    </dgm:pt>
    <dgm:pt modelId="{972FD676-2AB5-4CBB-A7C2-6E14CCD454DE}" type="sibTrans" cxnId="{0036C62C-212A-42BE-9E25-1D98601A27D3}">
      <dgm:prSet/>
      <dgm:spPr/>
      <dgm:t>
        <a:bodyPr/>
        <a:lstStyle/>
        <a:p>
          <a:endParaRPr lang="en-US"/>
        </a:p>
      </dgm:t>
    </dgm:pt>
    <dgm:pt modelId="{C2112CFA-7709-4103-AFBC-059D22B4BAA7}">
      <dgm:prSet phldrT="[Text]" phldr="0" custT="1"/>
      <dgm:spPr/>
      <dgm:t>
        <a:bodyPr/>
        <a:lstStyle/>
        <a:p>
          <a:pPr algn="l"/>
          <a:r>
            <a:rPr lang="en-US" sz="1800" dirty="0"/>
            <a:t>ERCOT 4/24/2026 Comments</a:t>
          </a:r>
        </a:p>
      </dgm:t>
    </dgm:pt>
    <dgm:pt modelId="{B78A227A-2AA7-453E-96B0-1B447AA066BE}" type="parTrans" cxnId="{F31D6FC6-30B2-4B1B-8C2B-16EE1E3EBE58}">
      <dgm:prSet/>
      <dgm:spPr/>
      <dgm:t>
        <a:bodyPr/>
        <a:lstStyle/>
        <a:p>
          <a:endParaRPr lang="en-US"/>
        </a:p>
      </dgm:t>
    </dgm:pt>
    <dgm:pt modelId="{33E46E21-7DFA-49ED-8272-FDC38A87107A}" type="sibTrans" cxnId="{F31D6FC6-30B2-4B1B-8C2B-16EE1E3EBE58}">
      <dgm:prSet/>
      <dgm:spPr/>
      <dgm:t>
        <a:bodyPr/>
        <a:lstStyle/>
        <a:p>
          <a:endParaRPr lang="en-US"/>
        </a:p>
      </dgm:t>
    </dgm:pt>
    <dgm:pt modelId="{8E0CA7F7-81E1-4573-A540-59BC47314465}">
      <dgm:prSet custT="1"/>
      <dgm:spPr/>
      <dgm:t>
        <a:bodyPr/>
        <a:lstStyle/>
        <a:p>
          <a:r>
            <a:rPr kumimoji="0" lang="en-US" sz="1600" b="0" i="1" u="none" strike="noStrike" cap="none" spc="0" normalizeH="0" baseline="0" noProof="0" dirty="0">
              <a:ln>
                <a:noFill/>
              </a:ln>
              <a:solidFill>
                <a:schemeClr val="accent1"/>
              </a:solidFill>
              <a:effectLst/>
              <a:uLnTx/>
              <a:uFillTx/>
              <a:latin typeface="Arial" panose="020B0604020202020204"/>
              <a:ea typeface="+mn-ea"/>
              <a:cs typeface="+mn-cs"/>
            </a:rPr>
            <a:t>Discussed at DWG</a:t>
          </a:r>
        </a:p>
      </dgm:t>
    </dgm:pt>
    <dgm:pt modelId="{D7201407-626C-4B49-919F-6D56901EA5F5}" type="parTrans" cxnId="{88510434-980E-4797-91B0-CFD52C59F8E4}">
      <dgm:prSet/>
      <dgm:spPr/>
      <dgm:t>
        <a:bodyPr/>
        <a:lstStyle/>
        <a:p>
          <a:endParaRPr lang="en-US"/>
        </a:p>
      </dgm:t>
    </dgm:pt>
    <dgm:pt modelId="{A969B89C-F3D5-490D-A117-3705E103F42A}" type="sibTrans" cxnId="{88510434-980E-4797-91B0-CFD52C59F8E4}">
      <dgm:prSet/>
      <dgm:spPr/>
      <dgm:t>
        <a:bodyPr/>
        <a:lstStyle/>
        <a:p>
          <a:endParaRPr lang="en-US"/>
        </a:p>
      </dgm:t>
    </dgm:pt>
    <dgm:pt modelId="{47BED3C5-C5C1-45FD-AB04-0E67F539D6A4}">
      <dgm:prSet custT="1"/>
      <dgm:spPr/>
      <dgm:t>
        <a:bodyPr/>
        <a:lstStyle/>
        <a:p>
          <a:r>
            <a:rPr kumimoji="0" lang="en-US" sz="1600" b="0" i="1" u="none" strike="noStrike" cap="none" spc="0" normalizeH="0" baseline="0" noProof="0" dirty="0">
              <a:ln>
                <a:noFill/>
              </a:ln>
              <a:solidFill>
                <a:schemeClr val="accent1"/>
              </a:solidFill>
              <a:effectLst/>
              <a:uLnTx/>
              <a:uFillTx/>
              <a:latin typeface="Arial" panose="020B0604020202020204"/>
              <a:ea typeface="+mn-ea"/>
              <a:cs typeface="+mn-cs"/>
            </a:rPr>
            <a:t>ERCOT responded on 3/11/2026</a:t>
          </a:r>
        </a:p>
      </dgm:t>
    </dgm:pt>
    <dgm:pt modelId="{171642F2-A98D-44AC-ADC0-3FA5EB3F030B}" type="parTrans" cxnId="{94B7EF52-49BF-462C-A5D9-4AE807D40E77}">
      <dgm:prSet/>
      <dgm:spPr/>
      <dgm:t>
        <a:bodyPr/>
        <a:lstStyle/>
        <a:p>
          <a:endParaRPr lang="en-US"/>
        </a:p>
      </dgm:t>
    </dgm:pt>
    <dgm:pt modelId="{7D587B65-E8DB-466C-822B-07C0D330B761}" type="sibTrans" cxnId="{94B7EF52-49BF-462C-A5D9-4AE807D40E77}">
      <dgm:prSet/>
      <dgm:spPr/>
      <dgm:t>
        <a:bodyPr/>
        <a:lstStyle/>
        <a:p>
          <a:endParaRPr lang="en-US"/>
        </a:p>
      </dgm:t>
    </dgm:pt>
    <dgm:pt modelId="{0EB6D23E-887B-40B1-9E2C-1807B75F23F7}">
      <dgm:prSet custT="1"/>
      <dgm:spPr/>
      <dgm:t>
        <a:bodyPr/>
        <a:lstStyle/>
        <a:p>
          <a:r>
            <a:rPr kumimoji="0" lang="en-US" sz="1600" b="0" i="0" u="none" strike="noStrike" cap="none" spc="0" normalizeH="0" baseline="0" noProof="0" dirty="0">
              <a:ln>
                <a:noFill/>
              </a:ln>
              <a:effectLst/>
              <a:uLnTx/>
              <a:uFillTx/>
              <a:latin typeface="Arial" panose="020B0604020202020204"/>
              <a:ea typeface="+mn-ea"/>
              <a:cs typeface="+mn-cs"/>
            </a:rPr>
            <a:t>Tesla 12/18/2025 Comments</a:t>
          </a:r>
        </a:p>
      </dgm:t>
    </dgm:pt>
    <dgm:pt modelId="{D818A771-5F1E-410D-AD39-62A2CB66D3E7}" type="parTrans" cxnId="{F62923BB-38C0-4100-9AEF-B3008FF5E2E3}">
      <dgm:prSet/>
      <dgm:spPr/>
      <dgm:t>
        <a:bodyPr/>
        <a:lstStyle/>
        <a:p>
          <a:endParaRPr lang="en-US"/>
        </a:p>
      </dgm:t>
    </dgm:pt>
    <dgm:pt modelId="{3C9B54D5-92A9-4FCA-936A-EF853DFEEC2F}" type="sibTrans" cxnId="{F62923BB-38C0-4100-9AEF-B3008FF5E2E3}">
      <dgm:prSet/>
      <dgm:spPr/>
      <dgm:t>
        <a:bodyPr/>
        <a:lstStyle/>
        <a:p>
          <a:endParaRPr lang="en-US"/>
        </a:p>
      </dgm:t>
    </dgm:pt>
    <dgm:pt modelId="{AE810444-0350-464D-AD24-64BEB2DF90F0}">
      <dgm:prSet custT="1"/>
      <dgm:spPr/>
      <dgm:t>
        <a:bodyPr/>
        <a:lstStyle/>
        <a:p>
          <a:r>
            <a:rPr kumimoji="0" lang="en-US" sz="1600" b="0" i="1" u="none" strike="noStrike" cap="none" spc="0" normalizeH="0" baseline="0" noProof="0" dirty="0">
              <a:ln>
                <a:noFill/>
              </a:ln>
              <a:solidFill>
                <a:schemeClr val="accent1"/>
              </a:solidFill>
              <a:effectLst/>
              <a:uLnTx/>
              <a:uFillTx/>
              <a:latin typeface="Arial" panose="020B0604020202020204"/>
              <a:ea typeface="+mn-ea"/>
              <a:cs typeface="+mn-cs"/>
            </a:rPr>
            <a:t>ERCOT responded on 1/30/2026</a:t>
          </a:r>
        </a:p>
      </dgm:t>
    </dgm:pt>
    <dgm:pt modelId="{40AE8A01-194E-4D09-9D95-F8A3A9B50C2C}" type="parTrans" cxnId="{E13AE1A4-E004-4795-8321-83FA49ED33FC}">
      <dgm:prSet/>
      <dgm:spPr/>
      <dgm:t>
        <a:bodyPr/>
        <a:lstStyle/>
        <a:p>
          <a:endParaRPr lang="en-US"/>
        </a:p>
      </dgm:t>
    </dgm:pt>
    <dgm:pt modelId="{D01DCC25-F10A-4731-AA57-37EAADD89A40}" type="sibTrans" cxnId="{E13AE1A4-E004-4795-8321-83FA49ED33FC}">
      <dgm:prSet/>
      <dgm:spPr/>
      <dgm:t>
        <a:bodyPr/>
        <a:lstStyle/>
        <a:p>
          <a:endParaRPr lang="en-US"/>
        </a:p>
      </dgm:t>
    </dgm:pt>
    <dgm:pt modelId="{1B8EE07E-0D19-4E82-A2C8-AAB76BAC361F}">
      <dgm:prSet custT="1"/>
      <dgm:spPr/>
      <dgm:t>
        <a:bodyPr/>
        <a:lstStyle/>
        <a:p>
          <a:r>
            <a:rPr kumimoji="0" lang="en-US" sz="1600" b="0" i="0" u="none" strike="noStrike" cap="none" spc="0" normalizeH="0" baseline="0" noProof="0" dirty="0">
              <a:ln>
                <a:noFill/>
              </a:ln>
              <a:effectLst/>
              <a:uLnTx/>
              <a:uFillTx/>
              <a:latin typeface="Arial" panose="020B0604020202020204"/>
              <a:ea typeface="+mn-ea"/>
              <a:cs typeface="+mn-cs"/>
            </a:rPr>
            <a:t>Onward Energy 1/23/2026 Comments</a:t>
          </a:r>
        </a:p>
      </dgm:t>
    </dgm:pt>
    <dgm:pt modelId="{A67BC9DC-D5E1-4BFB-90D7-64BAA251E9E8}" type="parTrans" cxnId="{1C1CCC53-BA40-4740-A238-BE74A8DC728D}">
      <dgm:prSet/>
      <dgm:spPr/>
      <dgm:t>
        <a:bodyPr/>
        <a:lstStyle/>
        <a:p>
          <a:endParaRPr lang="en-US"/>
        </a:p>
      </dgm:t>
    </dgm:pt>
    <dgm:pt modelId="{098BCE3B-805C-4BC4-826C-AB4ACFE09196}" type="sibTrans" cxnId="{1C1CCC53-BA40-4740-A238-BE74A8DC728D}">
      <dgm:prSet/>
      <dgm:spPr/>
      <dgm:t>
        <a:bodyPr/>
        <a:lstStyle/>
        <a:p>
          <a:endParaRPr lang="en-US"/>
        </a:p>
      </dgm:t>
    </dgm:pt>
    <dgm:pt modelId="{34CCEAE7-654B-4C5E-B09E-AF371A6EDE5F}">
      <dgm:prSet custT="1"/>
      <dgm:spPr/>
      <dgm:t>
        <a:bodyPr/>
        <a:lstStyle/>
        <a:p>
          <a:r>
            <a:rPr kumimoji="0" lang="en-US" sz="1600" b="0" i="1" u="none" strike="noStrike" cap="none" spc="0" normalizeH="0" baseline="0" noProof="0" dirty="0">
              <a:ln>
                <a:noFill/>
              </a:ln>
              <a:solidFill>
                <a:schemeClr val="accent1"/>
              </a:solidFill>
              <a:effectLst/>
              <a:uLnTx/>
              <a:uFillTx/>
              <a:latin typeface="Arial" panose="020B0604020202020204"/>
              <a:ea typeface="+mn-ea"/>
              <a:cs typeface="+mn-cs"/>
            </a:rPr>
            <a:t>ERCOT responded on 2/16/2026</a:t>
          </a:r>
        </a:p>
      </dgm:t>
    </dgm:pt>
    <dgm:pt modelId="{932C8A06-E822-4664-8D6F-8C890AC81BC9}" type="parTrans" cxnId="{0885A5D6-94D3-489D-87CD-5DAF07D43453}">
      <dgm:prSet/>
      <dgm:spPr/>
      <dgm:t>
        <a:bodyPr/>
        <a:lstStyle/>
        <a:p>
          <a:endParaRPr lang="en-US"/>
        </a:p>
      </dgm:t>
    </dgm:pt>
    <dgm:pt modelId="{854D991A-B581-4417-A060-5F5F5282ABA4}" type="sibTrans" cxnId="{0885A5D6-94D3-489D-87CD-5DAF07D43453}">
      <dgm:prSet/>
      <dgm:spPr/>
      <dgm:t>
        <a:bodyPr/>
        <a:lstStyle/>
        <a:p>
          <a:endParaRPr lang="en-US"/>
        </a:p>
      </dgm:t>
    </dgm:pt>
    <dgm:pt modelId="{25FC488A-BFFD-43D7-9837-993833599D72}">
      <dgm:prSet custT="1"/>
      <dgm:spPr/>
      <dgm:t>
        <a:bodyPr/>
        <a:lstStyle/>
        <a:p>
          <a:r>
            <a:rPr kumimoji="0" lang="en-US" sz="1600" b="0" i="0" u="none" strike="noStrike" cap="none" spc="0" normalizeH="0" baseline="0" noProof="0" dirty="0">
              <a:ln>
                <a:noFill/>
              </a:ln>
              <a:effectLst/>
              <a:uLnTx/>
              <a:uFillTx/>
              <a:latin typeface="Arial" panose="020B0604020202020204"/>
              <a:ea typeface="+mn-ea"/>
              <a:cs typeface="+mn-cs"/>
            </a:rPr>
            <a:t>Data Center Coalition 2/9/2026 Comments</a:t>
          </a:r>
        </a:p>
      </dgm:t>
    </dgm:pt>
    <dgm:pt modelId="{44517AEB-7F1C-407A-8966-04AB8BCAFC8E}" type="parTrans" cxnId="{454275E4-8A94-4B88-85CF-720F0F095586}">
      <dgm:prSet/>
      <dgm:spPr/>
      <dgm:t>
        <a:bodyPr/>
        <a:lstStyle/>
        <a:p>
          <a:endParaRPr lang="en-US"/>
        </a:p>
      </dgm:t>
    </dgm:pt>
    <dgm:pt modelId="{A76317F2-4D9B-4E92-80B8-A2DAB077F35D}" type="sibTrans" cxnId="{454275E4-8A94-4B88-85CF-720F0F095586}">
      <dgm:prSet/>
      <dgm:spPr/>
      <dgm:t>
        <a:bodyPr/>
        <a:lstStyle/>
        <a:p>
          <a:endParaRPr lang="en-US"/>
        </a:p>
      </dgm:t>
    </dgm:pt>
    <dgm:pt modelId="{BDBAC2AA-E79E-4C91-A810-D152DCD86920}">
      <dgm:prSet custT="1"/>
      <dgm:spPr/>
      <dgm:t>
        <a:bodyPr/>
        <a:lstStyle/>
        <a:p>
          <a:r>
            <a:rPr kumimoji="0" lang="en-US" sz="1600" b="0" i="1" u="none" strike="noStrike" cap="none" spc="0" normalizeH="0" baseline="0" noProof="0" dirty="0">
              <a:ln>
                <a:noFill/>
              </a:ln>
              <a:solidFill>
                <a:schemeClr val="accent1"/>
              </a:solidFill>
              <a:effectLst/>
              <a:uLnTx/>
              <a:uFillTx/>
              <a:latin typeface="Arial" panose="020B0604020202020204"/>
              <a:ea typeface="+mn-ea"/>
              <a:cs typeface="+mn-cs"/>
            </a:rPr>
            <a:t>ERCOT responded on 3/11/2026</a:t>
          </a:r>
        </a:p>
      </dgm:t>
    </dgm:pt>
    <dgm:pt modelId="{11B5FB1E-9DDE-431B-A17C-FC412FD80D74}" type="parTrans" cxnId="{AA5D3647-50AD-4460-B3D0-7F09E83D6A20}">
      <dgm:prSet/>
      <dgm:spPr/>
      <dgm:t>
        <a:bodyPr/>
        <a:lstStyle/>
        <a:p>
          <a:endParaRPr lang="en-US"/>
        </a:p>
      </dgm:t>
    </dgm:pt>
    <dgm:pt modelId="{288CF86F-2CE7-4601-8CD9-652CE31E270A}" type="sibTrans" cxnId="{AA5D3647-50AD-4460-B3D0-7F09E83D6A20}">
      <dgm:prSet/>
      <dgm:spPr/>
      <dgm:t>
        <a:bodyPr/>
        <a:lstStyle/>
        <a:p>
          <a:endParaRPr lang="en-US"/>
        </a:p>
      </dgm:t>
    </dgm:pt>
    <dgm:pt modelId="{33CCB8FF-DAD6-4C0B-BDF6-FE27A15EE9FE}">
      <dgm:prSet custT="1"/>
      <dgm:spPr/>
      <dgm:t>
        <a:bodyPr/>
        <a:lstStyle/>
        <a:p>
          <a:r>
            <a:rPr kumimoji="0" lang="en-US" sz="1600" b="0" i="0" u="none" strike="noStrike" cap="none" spc="0" normalizeH="0" baseline="0" noProof="0" dirty="0">
              <a:ln>
                <a:noFill/>
              </a:ln>
              <a:effectLst/>
              <a:uLnTx/>
              <a:uFillTx/>
              <a:latin typeface="Arial" panose="020B0604020202020204"/>
              <a:ea typeface="+mn-ea"/>
              <a:cs typeface="+mn-cs"/>
            </a:rPr>
            <a:t>Data Center Coalition 3/12/2026 Comments</a:t>
          </a:r>
          <a:endParaRPr kumimoji="0" lang="en-US" sz="1600" b="0" i="1" u="none" strike="noStrike" cap="none" spc="0" normalizeH="0" baseline="0" noProof="0" dirty="0">
            <a:ln>
              <a:noFill/>
            </a:ln>
            <a:solidFill>
              <a:schemeClr val="accent1"/>
            </a:solidFill>
            <a:effectLst/>
            <a:uLnTx/>
            <a:uFillTx/>
            <a:latin typeface="Arial" panose="020B0604020202020204"/>
            <a:ea typeface="+mn-ea"/>
            <a:cs typeface="+mn-cs"/>
          </a:endParaRPr>
        </a:p>
      </dgm:t>
    </dgm:pt>
    <dgm:pt modelId="{9CD9FD79-6325-45DE-96D6-AC8A8BF26B77}" type="parTrans" cxnId="{A597FEA2-EC26-40A7-8F4B-8FA999D5270C}">
      <dgm:prSet/>
      <dgm:spPr/>
      <dgm:t>
        <a:bodyPr/>
        <a:lstStyle/>
        <a:p>
          <a:endParaRPr lang="en-US"/>
        </a:p>
      </dgm:t>
    </dgm:pt>
    <dgm:pt modelId="{453706F0-3F52-4F3E-8645-135A3C5DD921}" type="sibTrans" cxnId="{A597FEA2-EC26-40A7-8F4B-8FA999D5270C}">
      <dgm:prSet/>
      <dgm:spPr/>
      <dgm:t>
        <a:bodyPr/>
        <a:lstStyle/>
        <a:p>
          <a:endParaRPr lang="en-US"/>
        </a:p>
      </dgm:t>
    </dgm:pt>
    <dgm:pt modelId="{FAA006BA-2278-45AA-A71C-D3F5EE46631F}">
      <dgm:prSet custT="1"/>
      <dgm:spPr/>
      <dgm:t>
        <a:bodyPr/>
        <a:lstStyle/>
        <a:p>
          <a:r>
            <a:rPr kumimoji="0" lang="en-US" sz="1600" b="0" i="1" u="none" strike="noStrike" cap="none" spc="0" normalizeH="0" baseline="0" noProof="0" dirty="0">
              <a:ln>
                <a:noFill/>
              </a:ln>
              <a:solidFill>
                <a:schemeClr val="accent1"/>
              </a:solidFill>
              <a:effectLst/>
              <a:uLnTx/>
              <a:uFillTx/>
              <a:latin typeface="Arial" panose="020B0604020202020204"/>
              <a:ea typeface="+mn-ea"/>
              <a:cs typeface="+mn-cs"/>
            </a:rPr>
            <a:t>ERCOT responded on 3/27/2026</a:t>
          </a:r>
        </a:p>
      </dgm:t>
    </dgm:pt>
    <dgm:pt modelId="{29DCC84A-133B-4AD2-9BC6-9D6C41B51EE8}" type="parTrans" cxnId="{0839E1E9-B90D-4FAA-B9F1-ACB25B07B0EF}">
      <dgm:prSet/>
      <dgm:spPr/>
      <dgm:t>
        <a:bodyPr/>
        <a:lstStyle/>
        <a:p>
          <a:endParaRPr lang="en-US"/>
        </a:p>
      </dgm:t>
    </dgm:pt>
    <dgm:pt modelId="{F628B01F-B7DC-43BD-8FA1-B2F17BDC7391}" type="sibTrans" cxnId="{0839E1E9-B90D-4FAA-B9F1-ACB25B07B0EF}">
      <dgm:prSet/>
      <dgm:spPr/>
      <dgm:t>
        <a:bodyPr/>
        <a:lstStyle/>
        <a:p>
          <a:endParaRPr lang="en-US"/>
        </a:p>
      </dgm:t>
    </dgm:pt>
    <dgm:pt modelId="{1F8AA0CF-0A68-41A0-8454-8221E2E226B8}">
      <dgm:prSet custT="1"/>
      <dgm:spPr/>
      <dgm:t>
        <a:bodyPr/>
        <a:lstStyle/>
        <a:p>
          <a:pPr algn="l"/>
          <a:r>
            <a:rPr lang="en-US" sz="1800" dirty="0"/>
            <a:t>Comments w/o Formal ERCOT Response</a:t>
          </a:r>
        </a:p>
      </dgm:t>
    </dgm:pt>
    <dgm:pt modelId="{41596A6C-1813-47AE-844A-E63CE506BEE3}" type="parTrans" cxnId="{AAA3C3D1-D542-49BB-B27C-C04FBDF2AE56}">
      <dgm:prSet/>
      <dgm:spPr/>
      <dgm:t>
        <a:bodyPr/>
        <a:lstStyle/>
        <a:p>
          <a:endParaRPr lang="en-US"/>
        </a:p>
      </dgm:t>
    </dgm:pt>
    <dgm:pt modelId="{AFCB891A-33CF-47EC-AE4D-72BC2789432E}" type="sibTrans" cxnId="{AAA3C3D1-D542-49BB-B27C-C04FBDF2AE56}">
      <dgm:prSet/>
      <dgm:spPr/>
      <dgm:t>
        <a:bodyPr/>
        <a:lstStyle/>
        <a:p>
          <a:endParaRPr lang="en-US"/>
        </a:p>
      </dgm:t>
    </dgm:pt>
    <dgm:pt modelId="{A1A765D8-D037-4817-820E-6CC9A7FC42FB}">
      <dgm:prSet custT="1"/>
      <dgm:spPr/>
      <dgm:t>
        <a:bodyPr/>
        <a:lstStyle/>
        <a:p>
          <a:pPr marL="114300" lvl="1" indent="-114300" algn="l" defTabSz="666750">
            <a:lnSpc>
              <a:spcPct val="90000"/>
            </a:lnSpc>
            <a:spcBef>
              <a:spcPct val="0"/>
            </a:spcBef>
            <a:spcAft>
              <a:spcPct val="15000"/>
            </a:spcAft>
            <a:buChar char="•"/>
          </a:pPr>
          <a:r>
            <a:rPr kumimoji="0" lang="en-US" sz="1600" b="0" i="0" u="none" strike="noStrike" kern="1200" cap="none" spc="0" normalizeH="0" baseline="0" dirty="0">
              <a:ln>
                <a:noFill/>
              </a:ln>
              <a:solidFill>
                <a:srgbClr val="171A1C">
                  <a:hueOff val="0"/>
                  <a:satOff val="0"/>
                  <a:lumOff val="0"/>
                  <a:alphaOff val="0"/>
                </a:srgbClr>
              </a:solidFill>
              <a:effectLst/>
              <a:uLnTx/>
              <a:uFillTx/>
              <a:latin typeface="Arial" panose="020B0604020202020204"/>
              <a:ea typeface="+mn-ea"/>
              <a:cs typeface="+mn-cs"/>
            </a:rPr>
            <a:t>Texas Blockchain Council 2/18/2026 and 3/18/2026 Comments</a:t>
          </a:r>
        </a:p>
      </dgm:t>
    </dgm:pt>
    <dgm:pt modelId="{A6787672-9EA4-4F9B-8CE3-58208D5DDB37}" type="parTrans" cxnId="{8D28B0DA-BF8A-4C41-803E-760F6F13A83E}">
      <dgm:prSet/>
      <dgm:spPr/>
      <dgm:t>
        <a:bodyPr/>
        <a:lstStyle/>
        <a:p>
          <a:endParaRPr lang="en-US"/>
        </a:p>
      </dgm:t>
    </dgm:pt>
    <dgm:pt modelId="{4C977437-4747-47C5-8C1A-D7832289C187}" type="sibTrans" cxnId="{8D28B0DA-BF8A-4C41-803E-760F6F13A83E}">
      <dgm:prSet/>
      <dgm:spPr/>
      <dgm:t>
        <a:bodyPr/>
        <a:lstStyle/>
        <a:p>
          <a:endParaRPr lang="en-US"/>
        </a:p>
      </dgm:t>
    </dgm:pt>
    <dgm:pt modelId="{CE806DF1-B88E-4BEE-88BB-A5DAD4351099}">
      <dgm:prSet custT="1"/>
      <dgm:spPr/>
      <dgm:t>
        <a:bodyPr/>
        <a:lstStyle/>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No suggested revisions</a:t>
          </a:r>
        </a:p>
      </dgm:t>
    </dgm:pt>
    <dgm:pt modelId="{BDD1D633-E7B4-4042-BD88-4A1213A2E1B9}" type="parTrans" cxnId="{A0D59B9A-E6B3-4F44-884C-B329FCD5308B}">
      <dgm:prSet/>
      <dgm:spPr/>
      <dgm:t>
        <a:bodyPr/>
        <a:lstStyle/>
        <a:p>
          <a:endParaRPr lang="en-US"/>
        </a:p>
      </dgm:t>
    </dgm:pt>
    <dgm:pt modelId="{ECA4A4F6-99C0-4A3A-99EF-B2F6B22458E5}" type="sibTrans" cxnId="{A0D59B9A-E6B3-4F44-884C-B329FCD5308B}">
      <dgm:prSet/>
      <dgm:spPr/>
      <dgm:t>
        <a:bodyPr/>
        <a:lstStyle/>
        <a:p>
          <a:endParaRPr lang="en-US"/>
        </a:p>
      </dgm:t>
    </dgm:pt>
    <dgm:pt modelId="{70CE1461-00D1-4641-ADBD-1420401D15E0}">
      <dgm:prSet custT="1"/>
      <dgm:spPr/>
      <dgm:t>
        <a:bodyPr/>
        <a:lstStyle/>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Cannot meet proposed low voltage RT requirements</a:t>
          </a:r>
        </a:p>
      </dgm:t>
    </dgm:pt>
    <dgm:pt modelId="{07494D9C-BB26-4F3B-898E-6ECA46E87357}" type="parTrans" cxnId="{FBCA29E6-DB6B-43F1-870F-E17D8B57D5B0}">
      <dgm:prSet/>
      <dgm:spPr/>
      <dgm:t>
        <a:bodyPr/>
        <a:lstStyle/>
        <a:p>
          <a:endParaRPr lang="en-US"/>
        </a:p>
      </dgm:t>
    </dgm:pt>
    <dgm:pt modelId="{A4F691FD-A0E1-4A79-899D-294CCE6B8D9F}" type="sibTrans" cxnId="{FBCA29E6-DB6B-43F1-870F-E17D8B57D5B0}">
      <dgm:prSet/>
      <dgm:spPr/>
      <dgm:t>
        <a:bodyPr/>
        <a:lstStyle/>
        <a:p>
          <a:endParaRPr lang="en-US"/>
        </a:p>
      </dgm:t>
    </dgm:pt>
    <dgm:pt modelId="{A1E6DC7F-D6BC-4890-8141-2D6378EA5AE5}">
      <dgm:prSet custT="1"/>
      <dgm:spPr/>
      <dgm:t>
        <a:bodyPr/>
        <a:lstStyle/>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Claim RT solutions are neither practical nor economically viable for cryptocurrency Facilities</a:t>
          </a:r>
        </a:p>
      </dgm:t>
    </dgm:pt>
    <dgm:pt modelId="{8E570D1F-74BA-4075-96E8-24B15FB93ADE}" type="parTrans" cxnId="{D09FBBAC-686B-401B-AA56-E7C76F7D9EBB}">
      <dgm:prSet/>
      <dgm:spPr/>
      <dgm:t>
        <a:bodyPr/>
        <a:lstStyle/>
        <a:p>
          <a:endParaRPr lang="en-US"/>
        </a:p>
      </dgm:t>
    </dgm:pt>
    <dgm:pt modelId="{514E14F2-C14F-498C-A6EF-8EE60C5A3021}" type="sibTrans" cxnId="{D09FBBAC-686B-401B-AA56-E7C76F7D9EBB}">
      <dgm:prSet/>
      <dgm:spPr/>
      <dgm:t>
        <a:bodyPr/>
        <a:lstStyle/>
        <a:p>
          <a:endParaRPr lang="en-US"/>
        </a:p>
      </dgm:t>
    </dgm:pt>
    <dgm:pt modelId="{4486B317-F7CA-40C8-996D-CEBBD24E1207}">
      <dgm:prSet custT="1"/>
      <dgm:spPr/>
      <dgm:t>
        <a:bodyPr/>
        <a:lstStyle/>
        <a:p>
          <a:pPr marL="114300" lvl="1" indent="-114300" algn="l" defTabSz="666750">
            <a:lnSpc>
              <a:spcPct val="90000"/>
            </a:lnSpc>
            <a:spcBef>
              <a:spcPct val="0"/>
            </a:spcBef>
            <a:spcAft>
              <a:spcPct val="15000"/>
            </a:spcAft>
            <a:buChar char="•"/>
          </a:pPr>
          <a:r>
            <a:rPr kumimoji="0" lang="en-US" sz="1600" b="0" i="0" u="none" strike="noStrike" kern="1200" cap="none" spc="0" normalizeH="0" baseline="0" dirty="0">
              <a:ln>
                <a:noFill/>
              </a:ln>
              <a:solidFill>
                <a:srgbClr val="171A1C">
                  <a:hueOff val="0"/>
                  <a:satOff val="0"/>
                  <a:lumOff val="0"/>
                  <a:alphaOff val="0"/>
                </a:srgbClr>
              </a:solidFill>
              <a:effectLst/>
              <a:uLnTx/>
              <a:uFillTx/>
              <a:latin typeface="Arial" panose="020B0604020202020204"/>
              <a:ea typeface="+mn-ea"/>
              <a:cs typeface="+mn-cs"/>
            </a:rPr>
            <a:t>Schaper Energy Consultants 3/18/2026 Comments</a:t>
          </a:r>
        </a:p>
      </dgm:t>
    </dgm:pt>
    <dgm:pt modelId="{BBCA72D0-0B13-4BC0-A700-8724485FC09D}" type="parTrans" cxnId="{6AF92D88-928E-4BDA-BFA4-1A2AC61ADE19}">
      <dgm:prSet/>
      <dgm:spPr/>
      <dgm:t>
        <a:bodyPr/>
        <a:lstStyle/>
        <a:p>
          <a:endParaRPr lang="en-US"/>
        </a:p>
      </dgm:t>
    </dgm:pt>
    <dgm:pt modelId="{76083E19-F73C-4A41-8D5F-BA5FC6CA1D20}" type="sibTrans" cxnId="{6AF92D88-928E-4BDA-BFA4-1A2AC61ADE19}">
      <dgm:prSet/>
      <dgm:spPr/>
      <dgm:t>
        <a:bodyPr/>
        <a:lstStyle/>
        <a:p>
          <a:endParaRPr lang="en-US"/>
        </a:p>
      </dgm:t>
    </dgm:pt>
    <dgm:pt modelId="{ECF887F1-FAF7-43ED-B585-15FDE713D5C7}">
      <dgm:prSet custT="1"/>
      <dgm:spPr/>
      <dgm:t>
        <a:bodyPr/>
        <a:lstStyle/>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Transmission/Market solution requested</a:t>
          </a:r>
        </a:p>
      </dgm:t>
    </dgm:pt>
    <dgm:pt modelId="{5E3DDF1E-ED71-4EAE-B1AE-6DA6A4D0028E}" type="parTrans" cxnId="{691D2692-84D5-4D04-A506-A2AD0CAB902C}">
      <dgm:prSet/>
      <dgm:spPr/>
      <dgm:t>
        <a:bodyPr/>
        <a:lstStyle/>
        <a:p>
          <a:endParaRPr lang="en-US"/>
        </a:p>
      </dgm:t>
    </dgm:pt>
    <dgm:pt modelId="{B58C08BA-AEE2-4525-A1CE-E1AA2AE0575E}" type="sibTrans" cxnId="{691D2692-84D5-4D04-A506-A2AD0CAB902C}">
      <dgm:prSet/>
      <dgm:spPr/>
      <dgm:t>
        <a:bodyPr/>
        <a:lstStyle/>
        <a:p>
          <a:endParaRPr lang="en-US"/>
        </a:p>
      </dgm:t>
    </dgm:pt>
    <dgm:pt modelId="{3FEAE8C7-0EED-477E-879D-D3292117C5C6}">
      <dgm:prSet custT="1"/>
      <dgm:spPr/>
      <dgm:t>
        <a:bodyPr/>
        <a:lstStyle/>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Exemption criteria</a:t>
          </a:r>
        </a:p>
      </dgm:t>
    </dgm:pt>
    <dgm:pt modelId="{E0EFCA4F-DDA4-4D86-A392-7293475C7AA8}" type="parTrans" cxnId="{474972B4-44FB-46BD-9728-EDFE29F9E9A2}">
      <dgm:prSet/>
      <dgm:spPr/>
      <dgm:t>
        <a:bodyPr/>
        <a:lstStyle/>
        <a:p>
          <a:endParaRPr lang="en-US"/>
        </a:p>
      </dgm:t>
    </dgm:pt>
    <dgm:pt modelId="{E1376E8C-DD68-4841-AB35-6F49F72479AB}" type="sibTrans" cxnId="{474972B4-44FB-46BD-9728-EDFE29F9E9A2}">
      <dgm:prSet/>
      <dgm:spPr/>
      <dgm:t>
        <a:bodyPr/>
        <a:lstStyle/>
        <a:p>
          <a:endParaRPr lang="en-US"/>
        </a:p>
      </dgm:t>
    </dgm:pt>
    <dgm:pt modelId="{F220E706-3392-4171-82EB-44DB65C4E156}">
      <dgm:prSet custT="1"/>
      <dgm:spPr/>
      <dgm:t>
        <a:bodyPr/>
        <a:lstStyle/>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Compliance/Re-Study Risk with PGRR144</a:t>
          </a:r>
        </a:p>
      </dgm:t>
    </dgm:pt>
    <dgm:pt modelId="{66505718-3C50-46F3-9F74-65BD35A234ED}" type="parTrans" cxnId="{06DD2DDA-B997-43D5-AAF7-7B6E03470B8C}">
      <dgm:prSet/>
      <dgm:spPr/>
      <dgm:t>
        <a:bodyPr/>
        <a:lstStyle/>
        <a:p>
          <a:endParaRPr lang="en-US"/>
        </a:p>
      </dgm:t>
    </dgm:pt>
    <dgm:pt modelId="{CD77B82B-6141-4E06-ADC1-489C66C0F801}" type="sibTrans" cxnId="{06DD2DDA-B997-43D5-AAF7-7B6E03470B8C}">
      <dgm:prSet/>
      <dgm:spPr/>
      <dgm:t>
        <a:bodyPr/>
        <a:lstStyle/>
        <a:p>
          <a:endParaRPr lang="en-US"/>
        </a:p>
      </dgm:t>
    </dgm:pt>
    <dgm:pt modelId="{1E3A495B-C740-491E-94C7-0C1CD8D97A45}">
      <dgm:prSet custT="1"/>
      <dgm:spPr/>
      <dgm:t>
        <a:bodyPr/>
        <a:lstStyle/>
        <a:p>
          <a:pPr marL="114300" lvl="1" indent="-114300" algn="l" defTabSz="666750">
            <a:lnSpc>
              <a:spcPct val="90000"/>
            </a:lnSpc>
            <a:spcBef>
              <a:spcPct val="0"/>
            </a:spcBef>
            <a:spcAft>
              <a:spcPct val="15000"/>
            </a:spcAft>
            <a:buChar char="•"/>
          </a:pPr>
          <a:r>
            <a:rPr kumimoji="0" lang="en-US" sz="1600" b="0" i="0" u="none" strike="noStrike" kern="1200" cap="none" spc="0" normalizeH="0" baseline="0" dirty="0">
              <a:ln>
                <a:noFill/>
              </a:ln>
              <a:solidFill>
                <a:srgbClr val="171A1C">
                  <a:hueOff val="0"/>
                  <a:satOff val="0"/>
                  <a:lumOff val="0"/>
                  <a:alphaOff val="0"/>
                </a:srgbClr>
              </a:solidFill>
              <a:effectLst/>
              <a:uLnTx/>
              <a:uFillTx/>
              <a:latin typeface="Arial" panose="020B0604020202020204"/>
              <a:ea typeface="+mn-ea"/>
              <a:cs typeface="+mn-cs"/>
            </a:rPr>
            <a:t>Google 3/31/2026 Comments</a:t>
          </a:r>
        </a:p>
      </dgm:t>
    </dgm:pt>
    <dgm:pt modelId="{B3FD7C73-D47F-4191-AAF7-EA892CF1B86C}" type="parTrans" cxnId="{78525669-188D-4B29-A49E-B7534A36355C}">
      <dgm:prSet/>
      <dgm:spPr/>
      <dgm:t>
        <a:bodyPr/>
        <a:lstStyle/>
        <a:p>
          <a:endParaRPr lang="en-US"/>
        </a:p>
      </dgm:t>
    </dgm:pt>
    <dgm:pt modelId="{645678C8-7CE6-483A-91E3-4EADA5CD68DF}" type="sibTrans" cxnId="{78525669-188D-4B29-A49E-B7534A36355C}">
      <dgm:prSet/>
      <dgm:spPr/>
      <dgm:t>
        <a:bodyPr/>
        <a:lstStyle/>
        <a:p>
          <a:endParaRPr lang="en-US"/>
        </a:p>
      </dgm:t>
    </dgm:pt>
    <dgm:pt modelId="{C61352AD-4EF9-4C53-97C4-76737C368176}">
      <dgm:prSet custT="1"/>
      <dgm:spPr/>
      <dgm:t>
        <a:bodyPr/>
        <a:lstStyle/>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Addressed in ERCOT response to DCC comments</a:t>
          </a:r>
        </a:p>
      </dgm:t>
    </dgm:pt>
    <dgm:pt modelId="{5B3972D1-6255-4FF2-A958-2BA92C8355B3}" type="parTrans" cxnId="{69D1ACAD-7A6C-4652-AFB0-B01D967C3B4E}">
      <dgm:prSet/>
      <dgm:spPr/>
      <dgm:t>
        <a:bodyPr/>
        <a:lstStyle/>
        <a:p>
          <a:endParaRPr lang="en-US"/>
        </a:p>
      </dgm:t>
    </dgm:pt>
    <dgm:pt modelId="{6E24B326-EC58-4F95-A266-A2F251CF388B}" type="sibTrans" cxnId="{69D1ACAD-7A6C-4652-AFB0-B01D967C3B4E}">
      <dgm:prSet/>
      <dgm:spPr/>
      <dgm:t>
        <a:bodyPr/>
        <a:lstStyle/>
        <a:p>
          <a:endParaRPr lang="en-US"/>
        </a:p>
      </dgm:t>
    </dgm:pt>
    <dgm:pt modelId="{65890EAC-FD08-41D6-92A0-40A822C9AFAB}">
      <dgm:prSet phldrT="[Text]" phldr="0" custT="1"/>
      <dgm:spPr/>
      <dgm:t>
        <a:bodyPr/>
        <a:lstStyle/>
        <a:p>
          <a:pPr marL="114300" lvl="1" indent="-114300" algn="l" defTabSz="666750">
            <a:lnSpc>
              <a:spcPct val="90000"/>
            </a:lnSpc>
            <a:spcBef>
              <a:spcPct val="0"/>
            </a:spcBef>
            <a:spcAft>
              <a:spcPct val="15000"/>
            </a:spcAft>
            <a:buChar char="•"/>
          </a:pPr>
          <a:r>
            <a:rPr kumimoji="0" lang="en-US" sz="1800" b="0" i="0" u="none" strike="noStrike" kern="1200" cap="none" spc="0" normalizeH="0" baseline="0" dirty="0">
              <a:ln>
                <a:noFill/>
              </a:ln>
              <a:solidFill>
                <a:srgbClr val="171A1C">
                  <a:hueOff val="0"/>
                  <a:satOff val="0"/>
                  <a:lumOff val="0"/>
                  <a:alphaOff val="0"/>
                </a:srgbClr>
              </a:solidFill>
              <a:effectLst/>
              <a:uLnTx/>
              <a:uFillTx/>
              <a:latin typeface="Arial" panose="020B0604020202020204"/>
              <a:ea typeface="+mn-ea"/>
              <a:cs typeface="+mn-cs"/>
            </a:rPr>
            <a:t>Address the following comments:</a:t>
          </a:r>
        </a:p>
      </dgm:t>
    </dgm:pt>
    <dgm:pt modelId="{3E51B7A0-8E03-4329-BF93-4680B64CF052}" type="parTrans" cxnId="{9FE5477D-C5B4-4559-B3AB-FFD5DB22CBB9}">
      <dgm:prSet/>
      <dgm:spPr/>
      <dgm:t>
        <a:bodyPr/>
        <a:lstStyle/>
        <a:p>
          <a:endParaRPr lang="en-US"/>
        </a:p>
      </dgm:t>
    </dgm:pt>
    <dgm:pt modelId="{20C0B95E-313B-47FE-A555-7C9AC2E48413}" type="sibTrans" cxnId="{9FE5477D-C5B4-4559-B3AB-FFD5DB22CBB9}">
      <dgm:prSet/>
      <dgm:spPr/>
      <dgm:t>
        <a:bodyPr/>
        <a:lstStyle/>
        <a:p>
          <a:endParaRPr lang="en-US"/>
        </a:p>
      </dgm:t>
    </dgm:pt>
    <dgm:pt modelId="{7E549D12-FBAE-4AF6-9962-56776A33C892}">
      <dgm:prSet phldrT="[Text]" phldr="0" custT="1"/>
      <dgm:spPr/>
      <dgm:t>
        <a:bodyPr/>
        <a:lstStyle/>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TIEC 3/25/2026 comments</a:t>
          </a:r>
        </a:p>
      </dgm:t>
    </dgm:pt>
    <dgm:pt modelId="{C34AEBDA-BBCD-4C79-9FFE-1A5C82C293AA}" type="parTrans" cxnId="{4C57BCD2-EA01-47E5-9ED9-30B86CBE95D4}">
      <dgm:prSet/>
      <dgm:spPr/>
      <dgm:t>
        <a:bodyPr/>
        <a:lstStyle/>
        <a:p>
          <a:endParaRPr lang="en-US"/>
        </a:p>
      </dgm:t>
    </dgm:pt>
    <dgm:pt modelId="{128A3D61-1710-455D-AC53-F05F76F7C30A}" type="sibTrans" cxnId="{4C57BCD2-EA01-47E5-9ED9-30B86CBE95D4}">
      <dgm:prSet/>
      <dgm:spPr/>
      <dgm:t>
        <a:bodyPr/>
        <a:lstStyle/>
        <a:p>
          <a:endParaRPr lang="en-US"/>
        </a:p>
      </dgm:t>
    </dgm:pt>
    <dgm:pt modelId="{668CF50A-BD39-4770-B1DF-B86AFB53143B}">
      <dgm:prSet phldrT="[Text]" phldr="0" custT="1"/>
      <dgm:spPr/>
      <dgm:t>
        <a:bodyPr/>
        <a:lstStyle/>
        <a:p>
          <a:pPr marL="342900" lvl="2" indent="0" algn="l" defTabSz="800100">
            <a:lnSpc>
              <a:spcPct val="90000"/>
            </a:lnSpc>
            <a:spcBef>
              <a:spcPct val="0"/>
            </a:spcBef>
            <a:spcAft>
              <a:spcPct val="15000"/>
            </a:spcAft>
          </a:pPr>
          <a:endParaRPr lang="en-US" sz="1800" kern="1200" dirty="0"/>
        </a:p>
      </dgm:t>
    </dgm:pt>
    <dgm:pt modelId="{4174BCD6-F63B-42E1-81D1-ECE27003285B}" type="parTrans" cxnId="{488C2798-EE2A-48E1-A315-BE5144856D24}">
      <dgm:prSet/>
      <dgm:spPr/>
      <dgm:t>
        <a:bodyPr/>
        <a:lstStyle/>
        <a:p>
          <a:endParaRPr lang="en-US"/>
        </a:p>
      </dgm:t>
    </dgm:pt>
    <dgm:pt modelId="{81F4262E-6F1C-4AAA-85C0-99FBC7474678}" type="sibTrans" cxnId="{488C2798-EE2A-48E1-A315-BE5144856D24}">
      <dgm:prSet/>
      <dgm:spPr/>
      <dgm:t>
        <a:bodyPr/>
        <a:lstStyle/>
        <a:p>
          <a:endParaRPr lang="en-US"/>
        </a:p>
      </dgm:t>
    </dgm:pt>
    <dgm:pt modelId="{FC20316A-6839-43BF-9792-8E0B67077412}">
      <dgm:prSet phldrT="[Text]" phldr="0" custT="1"/>
      <dgm:spPr/>
      <dgm:t>
        <a:bodyPr/>
        <a:lstStyle/>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Texas Blockchain Council 4/1/2026 comments</a:t>
          </a:r>
        </a:p>
      </dgm:t>
    </dgm:pt>
    <dgm:pt modelId="{39F1CD85-CE37-4502-9302-2D34AD5A380E}" type="parTrans" cxnId="{10C7CC12-53BB-402A-BA7A-48616242AC7D}">
      <dgm:prSet/>
      <dgm:spPr/>
      <dgm:t>
        <a:bodyPr/>
        <a:lstStyle/>
        <a:p>
          <a:endParaRPr lang="en-US"/>
        </a:p>
      </dgm:t>
    </dgm:pt>
    <dgm:pt modelId="{4D737823-C25E-41E7-B9C3-9F9D26B9B894}" type="sibTrans" cxnId="{10C7CC12-53BB-402A-BA7A-48616242AC7D}">
      <dgm:prSet/>
      <dgm:spPr/>
      <dgm:t>
        <a:bodyPr/>
        <a:lstStyle/>
        <a:p>
          <a:endParaRPr lang="en-US"/>
        </a:p>
      </dgm:t>
    </dgm:pt>
    <dgm:pt modelId="{31EE24FA-1D8E-4D9A-BF8E-E3612E0FFE51}">
      <dgm:prSet phldrT="[Text]" phldr="0" custT="1"/>
      <dgm:spPr/>
      <dgm:t>
        <a:bodyPr/>
        <a:lstStyle/>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err="1">
              <a:ln>
                <a:noFill/>
              </a:ln>
              <a:solidFill>
                <a:srgbClr val="005763"/>
              </a:solidFill>
              <a:effectLst/>
              <a:uLnTx/>
              <a:uFillTx/>
              <a:latin typeface="Arial" panose="020B0604020202020204"/>
              <a:ea typeface="+mn-ea"/>
              <a:cs typeface="+mn-cs"/>
            </a:rPr>
            <a:t>Vistra</a:t>
          </a: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 4/14/2026 Comments</a:t>
          </a:r>
        </a:p>
      </dgm:t>
    </dgm:pt>
    <dgm:pt modelId="{9E1A6415-95AE-497D-9C13-FD8E7AAABD4B}" type="parTrans" cxnId="{8EB8039E-EB01-4A66-9E27-8132550E0649}">
      <dgm:prSet/>
      <dgm:spPr/>
      <dgm:t>
        <a:bodyPr/>
        <a:lstStyle/>
        <a:p>
          <a:endParaRPr lang="en-US"/>
        </a:p>
      </dgm:t>
    </dgm:pt>
    <dgm:pt modelId="{5F6EF94B-6AAF-4B7F-B6A7-7248445B6541}" type="sibTrans" cxnId="{8EB8039E-EB01-4A66-9E27-8132550E0649}">
      <dgm:prSet/>
      <dgm:spPr/>
      <dgm:t>
        <a:bodyPr/>
        <a:lstStyle/>
        <a:p>
          <a:endParaRPr lang="en-US"/>
        </a:p>
      </dgm:t>
    </dgm:pt>
    <dgm:pt modelId="{81F91B4D-6BDF-418C-A285-D08CE34577F2}">
      <dgm:prSet phldrT="[Text]" phldr="0" custT="1"/>
      <dgm:spPr/>
      <dgm:t>
        <a:bodyPr/>
        <a:lstStyle/>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Intersect Power 4/1/2026 comments</a:t>
          </a:r>
        </a:p>
      </dgm:t>
    </dgm:pt>
    <dgm:pt modelId="{5C0A7F5E-9469-4864-B012-D09402E39194}" type="parTrans" cxnId="{85704B4D-E8E0-4F40-8149-1C3453734F32}">
      <dgm:prSet/>
      <dgm:spPr/>
      <dgm:t>
        <a:bodyPr/>
        <a:lstStyle/>
        <a:p>
          <a:endParaRPr lang="en-US"/>
        </a:p>
      </dgm:t>
    </dgm:pt>
    <dgm:pt modelId="{04E43652-99DD-4B43-9A91-B5567065B831}" type="sibTrans" cxnId="{85704B4D-E8E0-4F40-8149-1C3453734F32}">
      <dgm:prSet/>
      <dgm:spPr/>
      <dgm:t>
        <a:bodyPr/>
        <a:lstStyle/>
        <a:p>
          <a:endParaRPr lang="en-US"/>
        </a:p>
      </dgm:t>
    </dgm:pt>
    <dgm:pt modelId="{6C220E0E-2DC4-4BC9-9501-A9C5923A3E53}">
      <dgm:prSet phldrT="[Text]" phldr="0" custT="1"/>
      <dgm:spPr/>
      <dgm:t>
        <a:bodyPr/>
        <a:lstStyle/>
        <a:p>
          <a:pPr marL="171450" lvl="1" indent="-171450" algn="l" defTabSz="800100">
            <a:lnSpc>
              <a:spcPct val="90000"/>
            </a:lnSpc>
            <a:spcBef>
              <a:spcPct val="0"/>
            </a:spcBef>
            <a:spcAft>
              <a:spcPct val="15000"/>
            </a:spcAft>
            <a:buChar char="•"/>
          </a:pPr>
          <a:endParaRPr lang="en-US" sz="1800" kern="1200" dirty="0">
            <a:solidFill>
              <a:srgbClr val="171A1C">
                <a:hueOff val="0"/>
                <a:satOff val="0"/>
                <a:lumOff val="0"/>
                <a:alphaOff val="0"/>
              </a:srgbClr>
            </a:solidFill>
            <a:latin typeface="Arial"/>
            <a:ea typeface="+mn-ea"/>
            <a:cs typeface="+mn-cs"/>
          </a:endParaRPr>
        </a:p>
      </dgm:t>
    </dgm:pt>
    <dgm:pt modelId="{188A2861-F2AE-4E62-B453-F44FC0C66BF7}" type="parTrans" cxnId="{8D939F68-72F6-4820-8DC4-989D5C531DC3}">
      <dgm:prSet/>
      <dgm:spPr/>
      <dgm:t>
        <a:bodyPr/>
        <a:lstStyle/>
        <a:p>
          <a:endParaRPr lang="en-US"/>
        </a:p>
      </dgm:t>
    </dgm:pt>
    <dgm:pt modelId="{D583DC25-F45D-40EF-A87F-65249C3D32E8}" type="sibTrans" cxnId="{8D939F68-72F6-4820-8DC4-989D5C531DC3}">
      <dgm:prSet/>
      <dgm:spPr/>
      <dgm:t>
        <a:bodyPr/>
        <a:lstStyle/>
        <a:p>
          <a:endParaRPr lang="en-US"/>
        </a:p>
      </dgm:t>
    </dgm:pt>
    <dgm:pt modelId="{2BF4521F-0956-4926-AB55-31FDBBC49AA2}">
      <dgm:prSet phldrT="[Text]" phldr="0" custT="1"/>
      <dgm:spPr/>
      <dgm:t>
        <a:bodyPr/>
        <a:lstStyle/>
        <a:p>
          <a:pPr marL="171450" lvl="1" indent="-171450" algn="l" defTabSz="800100">
            <a:lnSpc>
              <a:spcPct val="90000"/>
            </a:lnSpc>
            <a:spcBef>
              <a:spcPct val="0"/>
            </a:spcBef>
            <a:spcAft>
              <a:spcPct val="15000"/>
            </a:spcAft>
            <a:buChar char="•"/>
          </a:pPr>
          <a:r>
            <a:rPr lang="en-US" sz="1800" kern="1200" dirty="0">
              <a:solidFill>
                <a:srgbClr val="171A1C">
                  <a:hueOff val="0"/>
                  <a:satOff val="0"/>
                  <a:lumOff val="0"/>
                  <a:alphaOff val="0"/>
                </a:srgbClr>
              </a:solidFill>
              <a:latin typeface="Arial"/>
              <a:ea typeface="+mn-ea"/>
              <a:cs typeface="+mn-cs"/>
            </a:rPr>
            <a:t>Two topics considered in ERCOT comments:</a:t>
          </a:r>
        </a:p>
      </dgm:t>
    </dgm:pt>
    <dgm:pt modelId="{2741B7EE-3167-4042-A17C-D2912A51E282}" type="parTrans" cxnId="{0C2DE14D-29B4-4826-B42F-DD23EAA9FC94}">
      <dgm:prSet/>
      <dgm:spPr/>
      <dgm:t>
        <a:bodyPr/>
        <a:lstStyle/>
        <a:p>
          <a:endParaRPr lang="en-US"/>
        </a:p>
      </dgm:t>
    </dgm:pt>
    <dgm:pt modelId="{80C698C0-9805-4D7A-ADA9-60EE05CC8D0E}" type="sibTrans" cxnId="{0C2DE14D-29B4-4826-B42F-DD23EAA9FC94}">
      <dgm:prSet/>
      <dgm:spPr/>
      <dgm:t>
        <a:bodyPr/>
        <a:lstStyle/>
        <a:p>
          <a:endParaRPr lang="en-US"/>
        </a:p>
      </dgm:t>
    </dgm:pt>
    <dgm:pt modelId="{228FC3E5-DA24-4FFA-9E3B-53BA0EACC57B}">
      <dgm:prSet phldrT="[Text]" phldr="0" custT="1"/>
      <dgm:spPr/>
      <dgm:t>
        <a:bodyPr/>
        <a:lstStyle/>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ERCOT legal authority to adopt grid reliability requirements for Customers</a:t>
          </a:r>
        </a:p>
      </dgm:t>
    </dgm:pt>
    <dgm:pt modelId="{F5145E11-C0FA-47AF-AF96-8B7A78A52E58}" type="parTrans" cxnId="{EC44B680-FFAC-43C0-ADF2-52A8C3237FD6}">
      <dgm:prSet/>
      <dgm:spPr/>
      <dgm:t>
        <a:bodyPr/>
        <a:lstStyle/>
        <a:p>
          <a:endParaRPr lang="en-US"/>
        </a:p>
      </dgm:t>
    </dgm:pt>
    <dgm:pt modelId="{1A2FD6D3-66AA-45C1-8463-53B64D1240F0}" type="sibTrans" cxnId="{EC44B680-FFAC-43C0-ADF2-52A8C3237FD6}">
      <dgm:prSet/>
      <dgm:spPr/>
      <dgm:t>
        <a:bodyPr/>
        <a:lstStyle/>
        <a:p>
          <a:endParaRPr lang="en-US"/>
        </a:p>
      </dgm:t>
    </dgm:pt>
    <dgm:pt modelId="{A55E8EA6-8E7A-4F54-96A4-C0A7E38201DB}">
      <dgm:prSet phldrT="[Text]" phldr="0" custT="1"/>
      <dgm:spPr/>
      <dgm:t>
        <a:bodyPr/>
        <a:lstStyle/>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Exemption criteria of NOGRR282 requirements</a:t>
          </a:r>
        </a:p>
      </dgm:t>
    </dgm:pt>
    <dgm:pt modelId="{01A5DC61-4963-45B6-83D0-DDE77B89271C}" type="parTrans" cxnId="{9C13ABD9-4D11-450E-AC8A-8EEF8570E908}">
      <dgm:prSet/>
      <dgm:spPr/>
      <dgm:t>
        <a:bodyPr/>
        <a:lstStyle/>
        <a:p>
          <a:endParaRPr lang="en-US"/>
        </a:p>
      </dgm:t>
    </dgm:pt>
    <dgm:pt modelId="{DF59424C-24D9-4EAB-9DCD-0C1ECA75AED8}" type="sibTrans" cxnId="{9C13ABD9-4D11-450E-AC8A-8EEF8570E908}">
      <dgm:prSet/>
      <dgm:spPr/>
      <dgm:t>
        <a:bodyPr/>
        <a:lstStyle/>
        <a:p>
          <a:endParaRPr lang="en-US"/>
        </a:p>
      </dgm:t>
    </dgm:pt>
    <dgm:pt modelId="{251D6749-8AA9-4D4D-82F3-390605AFBABB}" type="pres">
      <dgm:prSet presAssocID="{16C04753-CE8A-47F7-9121-30093F2CCCBC}" presName="Name0" presStyleCnt="0">
        <dgm:presLayoutVars>
          <dgm:dir/>
          <dgm:animLvl val="lvl"/>
          <dgm:resizeHandles val="exact"/>
        </dgm:presLayoutVars>
      </dgm:prSet>
      <dgm:spPr/>
    </dgm:pt>
    <dgm:pt modelId="{24987A1F-A7D8-4644-BD68-9A6A6036C0D0}" type="pres">
      <dgm:prSet presAssocID="{3233E87C-E56F-45D6-B764-7DEC00691083}" presName="composite" presStyleCnt="0"/>
      <dgm:spPr/>
    </dgm:pt>
    <dgm:pt modelId="{C972D817-3CDF-4557-8A76-E7BD867B6B86}" type="pres">
      <dgm:prSet presAssocID="{3233E87C-E56F-45D6-B764-7DEC00691083}" presName="parTx" presStyleLbl="alignNode1" presStyleIdx="0" presStyleCnt="3">
        <dgm:presLayoutVars>
          <dgm:chMax val="0"/>
          <dgm:chPref val="0"/>
          <dgm:bulletEnabled val="1"/>
        </dgm:presLayoutVars>
      </dgm:prSet>
      <dgm:spPr/>
    </dgm:pt>
    <dgm:pt modelId="{A6E44C51-BDF8-41D5-87A2-303311ED59E4}" type="pres">
      <dgm:prSet presAssocID="{3233E87C-E56F-45D6-B764-7DEC00691083}" presName="desTx" presStyleLbl="alignAccFollowNode1" presStyleIdx="0" presStyleCnt="3">
        <dgm:presLayoutVars>
          <dgm:bulletEnabled val="1"/>
        </dgm:presLayoutVars>
      </dgm:prSet>
      <dgm:spPr/>
    </dgm:pt>
    <dgm:pt modelId="{A7084ABA-CD0D-4F4D-BCB2-487C66F8EA88}" type="pres">
      <dgm:prSet presAssocID="{F9268DFA-B5DC-4648-9AD0-0805838867CA}" presName="space" presStyleCnt="0"/>
      <dgm:spPr/>
    </dgm:pt>
    <dgm:pt modelId="{57C5C646-370C-4B49-A2D9-B29EAB95683B}" type="pres">
      <dgm:prSet presAssocID="{1F8AA0CF-0A68-41A0-8454-8221E2E226B8}" presName="composite" presStyleCnt="0"/>
      <dgm:spPr/>
    </dgm:pt>
    <dgm:pt modelId="{8C66718F-212B-41A4-BE55-EE1C2F85442A}" type="pres">
      <dgm:prSet presAssocID="{1F8AA0CF-0A68-41A0-8454-8221E2E226B8}" presName="parTx" presStyleLbl="alignNode1" presStyleIdx="1" presStyleCnt="3">
        <dgm:presLayoutVars>
          <dgm:chMax val="0"/>
          <dgm:chPref val="0"/>
          <dgm:bulletEnabled val="1"/>
        </dgm:presLayoutVars>
      </dgm:prSet>
      <dgm:spPr/>
    </dgm:pt>
    <dgm:pt modelId="{2929306E-9235-4BD7-887F-2F1A2AC24D49}" type="pres">
      <dgm:prSet presAssocID="{1F8AA0CF-0A68-41A0-8454-8221E2E226B8}" presName="desTx" presStyleLbl="alignAccFollowNode1" presStyleIdx="1" presStyleCnt="3">
        <dgm:presLayoutVars>
          <dgm:bulletEnabled val="1"/>
        </dgm:presLayoutVars>
      </dgm:prSet>
      <dgm:spPr/>
    </dgm:pt>
    <dgm:pt modelId="{708A0D7B-056F-4B7E-8F83-F9CD3D828C5A}" type="pres">
      <dgm:prSet presAssocID="{AFCB891A-33CF-47EC-AE4D-72BC2789432E}" presName="space" presStyleCnt="0"/>
      <dgm:spPr/>
    </dgm:pt>
    <dgm:pt modelId="{5A25162D-F49C-4AE8-8C74-3E54BE48D226}" type="pres">
      <dgm:prSet presAssocID="{C2112CFA-7709-4103-AFBC-059D22B4BAA7}" presName="composite" presStyleCnt="0"/>
      <dgm:spPr/>
    </dgm:pt>
    <dgm:pt modelId="{C6D5A5FA-F34C-4397-92F2-579575A5A54E}" type="pres">
      <dgm:prSet presAssocID="{C2112CFA-7709-4103-AFBC-059D22B4BAA7}" presName="parTx" presStyleLbl="alignNode1" presStyleIdx="2" presStyleCnt="3">
        <dgm:presLayoutVars>
          <dgm:chMax val="0"/>
          <dgm:chPref val="0"/>
          <dgm:bulletEnabled val="1"/>
        </dgm:presLayoutVars>
      </dgm:prSet>
      <dgm:spPr/>
    </dgm:pt>
    <dgm:pt modelId="{F62B37DC-7721-42AA-82DA-96E1BA418299}" type="pres">
      <dgm:prSet presAssocID="{C2112CFA-7709-4103-AFBC-059D22B4BAA7}" presName="desTx" presStyleLbl="alignAccFollowNode1" presStyleIdx="2" presStyleCnt="3">
        <dgm:presLayoutVars>
          <dgm:bulletEnabled val="1"/>
        </dgm:presLayoutVars>
      </dgm:prSet>
      <dgm:spPr/>
    </dgm:pt>
  </dgm:ptLst>
  <dgm:cxnLst>
    <dgm:cxn modelId="{10C7CC12-53BB-402A-BA7A-48616242AC7D}" srcId="{65890EAC-FD08-41D6-92A0-40A822C9AFAB}" destId="{FC20316A-6839-43BF-9792-8E0B67077412}" srcOrd="1" destOrd="0" parTransId="{39F1CD85-CE37-4502-9302-2D34AD5A380E}" sibTransId="{4D737823-C25E-41E7-B9C3-9F9D26B9B894}"/>
    <dgm:cxn modelId="{8ECCE51A-D7A6-4B6C-9D4F-6ACD0402D0B4}" type="presOf" srcId="{DE1B6575-51AB-417F-A56A-02BEC6056409}" destId="{A6E44C51-BDF8-41D5-87A2-303311ED59E4}" srcOrd="0" destOrd="0" presId="urn:microsoft.com/office/officeart/2005/8/layout/hList1"/>
    <dgm:cxn modelId="{E6311C1E-E072-446A-8CE0-36E543BEBD71}" type="presOf" srcId="{A1A765D8-D037-4817-820E-6CC9A7FC42FB}" destId="{2929306E-9235-4BD7-887F-2F1A2AC24D49}" srcOrd="0" destOrd="0" presId="urn:microsoft.com/office/officeart/2005/8/layout/hList1"/>
    <dgm:cxn modelId="{B86CE124-FA63-4F4C-B36F-B7AA39D190BA}" srcId="{16C04753-CE8A-47F7-9121-30093F2CCCBC}" destId="{3233E87C-E56F-45D6-B764-7DEC00691083}" srcOrd="0" destOrd="0" parTransId="{3F6EDB48-828A-4533-96F1-BBF490764E57}" sibTransId="{F9268DFA-B5DC-4648-9AD0-0805838867CA}"/>
    <dgm:cxn modelId="{4B3BF126-F191-4BE9-A2F4-9EEA0F90D29A}" type="presOf" srcId="{3FEAE8C7-0EED-477E-879D-D3292117C5C6}" destId="{2929306E-9235-4BD7-887F-2F1A2AC24D49}" srcOrd="0" destOrd="6" presId="urn:microsoft.com/office/officeart/2005/8/layout/hList1"/>
    <dgm:cxn modelId="{0036C62C-212A-42BE-9E25-1D98601A27D3}" srcId="{3233E87C-E56F-45D6-B764-7DEC00691083}" destId="{DE1B6575-51AB-417F-A56A-02BEC6056409}" srcOrd="0" destOrd="0" parTransId="{71499B42-0D4F-4C98-8FC3-0F2F32FA4B3A}" sibTransId="{972FD676-2AB5-4CBB-A7C2-6E14CCD454DE}"/>
    <dgm:cxn modelId="{8743A32D-385A-493A-9A7A-2C2E1DAB9D53}" type="presOf" srcId="{1F8AA0CF-0A68-41A0-8454-8221E2E226B8}" destId="{8C66718F-212B-41A4-BE55-EE1C2F85442A}" srcOrd="0" destOrd="0" presId="urn:microsoft.com/office/officeart/2005/8/layout/hList1"/>
    <dgm:cxn modelId="{2932112E-DFD2-4B03-A67F-EAAB8F628B95}" type="presOf" srcId="{CE806DF1-B88E-4BEE-88BB-A5DAD4351099}" destId="{2929306E-9235-4BD7-887F-2F1A2AC24D49}" srcOrd="0" destOrd="1" presId="urn:microsoft.com/office/officeart/2005/8/layout/hList1"/>
    <dgm:cxn modelId="{6EF83E2E-F131-4DEF-BF16-A340E4C0343E}" type="presOf" srcId="{F220E706-3392-4171-82EB-44DB65C4E156}" destId="{2929306E-9235-4BD7-887F-2F1A2AC24D49}" srcOrd="0" destOrd="7" presId="urn:microsoft.com/office/officeart/2005/8/layout/hList1"/>
    <dgm:cxn modelId="{88510434-980E-4797-91B0-CFD52C59F8E4}" srcId="{DE1B6575-51AB-417F-A56A-02BEC6056409}" destId="{8E0CA7F7-81E1-4573-A540-59BC47314465}" srcOrd="0" destOrd="0" parTransId="{D7201407-626C-4B49-919F-6D56901EA5F5}" sibTransId="{A969B89C-F3D5-490D-A117-3705E103F42A}"/>
    <dgm:cxn modelId="{7D8EA65C-BC71-42BE-8390-CCFA12D8EB3A}" type="presOf" srcId="{668CF50A-BD39-4770-B1DF-B86AFB53143B}" destId="{F62B37DC-7721-42AA-82DA-96E1BA418299}" srcOrd="0" destOrd="9" presId="urn:microsoft.com/office/officeart/2005/8/layout/hList1"/>
    <dgm:cxn modelId="{0B5C2F5F-C328-4A16-841F-18B9D8D37DFA}" type="presOf" srcId="{8E0CA7F7-81E1-4573-A540-59BC47314465}" destId="{A6E44C51-BDF8-41D5-87A2-303311ED59E4}" srcOrd="0" destOrd="1" presId="urn:microsoft.com/office/officeart/2005/8/layout/hList1"/>
    <dgm:cxn modelId="{2599B243-E5B6-4381-A2E1-35DE22FDE330}" type="presOf" srcId="{16C04753-CE8A-47F7-9121-30093F2CCCBC}" destId="{251D6749-8AA9-4D4D-82F3-390605AFBABB}" srcOrd="0" destOrd="0" presId="urn:microsoft.com/office/officeart/2005/8/layout/hList1"/>
    <dgm:cxn modelId="{AA5D3647-50AD-4460-B3D0-7F09E83D6A20}" srcId="{25FC488A-BFFD-43D7-9837-993833599D72}" destId="{BDBAC2AA-E79E-4C91-A810-D152DCD86920}" srcOrd="0" destOrd="0" parTransId="{11B5FB1E-9DDE-431B-A17C-FC412FD80D74}" sibTransId="{288CF86F-2CE7-4601-8CD9-652CE31E270A}"/>
    <dgm:cxn modelId="{8D939F68-72F6-4820-8DC4-989D5C531DC3}" srcId="{65890EAC-FD08-41D6-92A0-40A822C9AFAB}" destId="{6C220E0E-2DC4-4BC9-9501-A9C5923A3E53}" srcOrd="4" destOrd="0" parTransId="{188A2861-F2AE-4E62-B453-F44FC0C66BF7}" sibTransId="{D583DC25-F45D-40EF-A87F-65249C3D32E8}"/>
    <dgm:cxn modelId="{78525669-188D-4B29-A49E-B7534A36355C}" srcId="{1F8AA0CF-0A68-41A0-8454-8221E2E226B8}" destId="{1E3A495B-C740-491E-94C7-0C1CD8D97A45}" srcOrd="2" destOrd="0" parTransId="{B3FD7C73-D47F-4191-AAF7-EA892CF1B86C}" sibTransId="{645678C8-7CE6-483A-91E3-4EADA5CD68DF}"/>
    <dgm:cxn modelId="{85704B4D-E8E0-4F40-8149-1C3453734F32}" srcId="{65890EAC-FD08-41D6-92A0-40A822C9AFAB}" destId="{81F91B4D-6BDF-418C-A285-D08CE34577F2}" srcOrd="3" destOrd="0" parTransId="{5C0A7F5E-9469-4864-B012-D09402E39194}" sibTransId="{04E43652-99DD-4B43-9A91-B5567065B831}"/>
    <dgm:cxn modelId="{0C2DE14D-29B4-4826-B42F-DD23EAA9FC94}" srcId="{C2112CFA-7709-4103-AFBC-059D22B4BAA7}" destId="{2BF4521F-0956-4926-AB55-31FDBBC49AA2}" srcOrd="1" destOrd="0" parTransId="{2741B7EE-3167-4042-A17C-D2912A51E282}" sibTransId="{80C698C0-9805-4D7A-ADA9-60EE05CC8D0E}"/>
    <dgm:cxn modelId="{6956D771-2A9C-4C09-A828-9C080F2553A4}" type="presOf" srcId="{3233E87C-E56F-45D6-B764-7DEC00691083}" destId="{C972D817-3CDF-4557-8A76-E7BD867B6B86}" srcOrd="0" destOrd="0" presId="urn:microsoft.com/office/officeart/2005/8/layout/hList1"/>
    <dgm:cxn modelId="{88D8FF71-9A10-44A8-95EB-F63C72BCCA05}" type="presOf" srcId="{33CCB8FF-DAD6-4C0B-BDF6-FE27A15EE9FE}" destId="{A6E44C51-BDF8-41D5-87A2-303311ED59E4}" srcOrd="0" destOrd="9" presId="urn:microsoft.com/office/officeart/2005/8/layout/hList1"/>
    <dgm:cxn modelId="{9041DA52-8220-426E-86A2-172FF2259D8F}" type="presOf" srcId="{A1E6DC7F-D6BC-4890-8141-2D6378EA5AE5}" destId="{2929306E-9235-4BD7-887F-2F1A2AC24D49}" srcOrd="0" destOrd="3" presId="urn:microsoft.com/office/officeart/2005/8/layout/hList1"/>
    <dgm:cxn modelId="{94B7EF52-49BF-462C-A5D9-4AE807D40E77}" srcId="{DE1B6575-51AB-417F-A56A-02BEC6056409}" destId="{47BED3C5-C5C1-45FD-AB04-0E67F539D6A4}" srcOrd="1" destOrd="0" parTransId="{171642F2-A98D-44AC-ADC0-3FA5EB3F030B}" sibTransId="{7D587B65-E8DB-466C-822B-07C0D330B761}"/>
    <dgm:cxn modelId="{999FA953-A132-4C9B-9510-CA3EC5A52A42}" type="presOf" srcId="{31EE24FA-1D8E-4D9A-BF8E-E3612E0FFE51}" destId="{F62B37DC-7721-42AA-82DA-96E1BA418299}" srcOrd="0" destOrd="3" presId="urn:microsoft.com/office/officeart/2005/8/layout/hList1"/>
    <dgm:cxn modelId="{1C1CCC53-BA40-4740-A238-BE74A8DC728D}" srcId="{3233E87C-E56F-45D6-B764-7DEC00691083}" destId="{1B8EE07E-0D19-4E82-A2C8-AAB76BAC361F}" srcOrd="2" destOrd="0" parTransId="{A67BC9DC-D5E1-4BFB-90D7-64BAA251E9E8}" sibTransId="{098BCE3B-805C-4BC4-826C-AB4ACFE09196}"/>
    <dgm:cxn modelId="{60227175-6B90-4BB4-A4E0-6AD5558C8EF2}" type="presOf" srcId="{7E549D12-FBAE-4AF6-9962-56776A33C892}" destId="{F62B37DC-7721-42AA-82DA-96E1BA418299}" srcOrd="0" destOrd="1" presId="urn:microsoft.com/office/officeart/2005/8/layout/hList1"/>
    <dgm:cxn modelId="{5273B755-4561-421F-94B5-DAD800CB96F8}" type="presOf" srcId="{C2112CFA-7709-4103-AFBC-059D22B4BAA7}" destId="{C6D5A5FA-F34C-4397-92F2-579575A5A54E}" srcOrd="0" destOrd="0" presId="urn:microsoft.com/office/officeart/2005/8/layout/hList1"/>
    <dgm:cxn modelId="{9FE5477D-C5B4-4559-B3AB-FFD5DB22CBB9}" srcId="{C2112CFA-7709-4103-AFBC-059D22B4BAA7}" destId="{65890EAC-FD08-41D6-92A0-40A822C9AFAB}" srcOrd="0" destOrd="0" parTransId="{3E51B7A0-8E03-4329-BF93-4680B64CF052}" sibTransId="{20C0B95E-313B-47FE-A555-7C9AC2E48413}"/>
    <dgm:cxn modelId="{A983BD7E-6DCD-4B40-96D3-9C03C2B6908D}" type="presOf" srcId="{AE810444-0350-464D-AD24-64BEB2DF90F0}" destId="{A6E44C51-BDF8-41D5-87A2-303311ED59E4}" srcOrd="0" destOrd="4" presId="urn:microsoft.com/office/officeart/2005/8/layout/hList1"/>
    <dgm:cxn modelId="{EC44B680-FFAC-43C0-ADF2-52A8C3237FD6}" srcId="{2BF4521F-0956-4926-AB55-31FDBBC49AA2}" destId="{228FC3E5-DA24-4FFA-9E3B-53BA0EACC57B}" srcOrd="0" destOrd="0" parTransId="{F5145E11-C0FA-47AF-AF96-8B7A78A52E58}" sibTransId="{1A2FD6D3-66AA-45C1-8463-53B64D1240F0}"/>
    <dgm:cxn modelId="{21F9DB87-1C3C-421A-BCB8-A6DFCD9FDAE2}" type="presOf" srcId="{A55E8EA6-8E7A-4F54-96A4-C0A7E38201DB}" destId="{F62B37DC-7721-42AA-82DA-96E1BA418299}" srcOrd="0" destOrd="8" presId="urn:microsoft.com/office/officeart/2005/8/layout/hList1"/>
    <dgm:cxn modelId="{6AF92D88-928E-4BDA-BFA4-1A2AC61ADE19}" srcId="{1F8AA0CF-0A68-41A0-8454-8221E2E226B8}" destId="{4486B317-F7CA-40C8-996D-CEBBD24E1207}" srcOrd="1" destOrd="0" parTransId="{BBCA72D0-0B13-4BC0-A700-8724485FC09D}" sibTransId="{76083E19-F73C-4A41-8D5F-BA5FC6CA1D20}"/>
    <dgm:cxn modelId="{BECAAB8A-EDCC-408A-8BE2-5EDDF862920A}" type="presOf" srcId="{C61352AD-4EF9-4C53-97C4-76737C368176}" destId="{2929306E-9235-4BD7-887F-2F1A2AC24D49}" srcOrd="0" destOrd="9" presId="urn:microsoft.com/office/officeart/2005/8/layout/hList1"/>
    <dgm:cxn modelId="{065B088B-F4AC-489E-A540-484F7E063504}" type="presOf" srcId="{BDBAC2AA-E79E-4C91-A810-D152DCD86920}" destId="{A6E44C51-BDF8-41D5-87A2-303311ED59E4}" srcOrd="0" destOrd="8" presId="urn:microsoft.com/office/officeart/2005/8/layout/hList1"/>
    <dgm:cxn modelId="{E9E1EE8D-F4F1-4247-ACE5-4267D423C612}" type="presOf" srcId="{25FC488A-BFFD-43D7-9837-993833599D72}" destId="{A6E44C51-BDF8-41D5-87A2-303311ED59E4}" srcOrd="0" destOrd="7" presId="urn:microsoft.com/office/officeart/2005/8/layout/hList1"/>
    <dgm:cxn modelId="{691D2692-84D5-4D04-A506-A2AD0CAB902C}" srcId="{4486B317-F7CA-40C8-996D-CEBBD24E1207}" destId="{ECF887F1-FAF7-43ED-B585-15FDE713D5C7}" srcOrd="0" destOrd="0" parTransId="{5E3DDF1E-ED71-4EAE-B1AE-6DA6A4D0028E}" sibTransId="{B58C08BA-AEE2-4525-A1CE-E1AA2AE0575E}"/>
    <dgm:cxn modelId="{4BB96092-FCEF-47C0-A004-7369BFBDDF1B}" type="presOf" srcId="{70CE1461-00D1-4641-ADBD-1420401D15E0}" destId="{2929306E-9235-4BD7-887F-2F1A2AC24D49}" srcOrd="0" destOrd="2" presId="urn:microsoft.com/office/officeart/2005/8/layout/hList1"/>
    <dgm:cxn modelId="{F7A80297-2545-4586-90E9-1E29DE9F26F9}" type="presOf" srcId="{1B8EE07E-0D19-4E82-A2C8-AAB76BAC361F}" destId="{A6E44C51-BDF8-41D5-87A2-303311ED59E4}" srcOrd="0" destOrd="5" presId="urn:microsoft.com/office/officeart/2005/8/layout/hList1"/>
    <dgm:cxn modelId="{488C2798-EE2A-48E1-A315-BE5144856D24}" srcId="{C2112CFA-7709-4103-AFBC-059D22B4BAA7}" destId="{668CF50A-BD39-4770-B1DF-B86AFB53143B}" srcOrd="2" destOrd="0" parTransId="{4174BCD6-F63B-42E1-81D1-ECE27003285B}" sibTransId="{81F4262E-6F1C-4AAA-85C0-99FBC7474678}"/>
    <dgm:cxn modelId="{A0D59B9A-E6B3-4F44-884C-B329FCD5308B}" srcId="{A1A765D8-D037-4817-820E-6CC9A7FC42FB}" destId="{CE806DF1-B88E-4BEE-88BB-A5DAD4351099}" srcOrd="0" destOrd="0" parTransId="{BDD1D633-E7B4-4042-BD88-4A1213A2E1B9}" sibTransId="{ECA4A4F6-99C0-4A3A-99EF-B2F6B22458E5}"/>
    <dgm:cxn modelId="{8EB8039E-EB01-4A66-9E27-8132550E0649}" srcId="{65890EAC-FD08-41D6-92A0-40A822C9AFAB}" destId="{31EE24FA-1D8E-4D9A-BF8E-E3612E0FFE51}" srcOrd="2" destOrd="0" parTransId="{9E1A6415-95AE-497D-9C13-FD8E7AAABD4B}" sibTransId="{5F6EF94B-6AAF-4B7F-B6A7-7248445B6541}"/>
    <dgm:cxn modelId="{A597FEA2-EC26-40A7-8F4B-8FA999D5270C}" srcId="{3233E87C-E56F-45D6-B764-7DEC00691083}" destId="{33CCB8FF-DAD6-4C0B-BDF6-FE27A15EE9FE}" srcOrd="4" destOrd="0" parTransId="{9CD9FD79-6325-45DE-96D6-AC8A8BF26B77}" sibTransId="{453706F0-3F52-4F3E-8645-135A3C5DD921}"/>
    <dgm:cxn modelId="{E13AE1A4-E004-4795-8321-83FA49ED33FC}" srcId="{0EB6D23E-887B-40B1-9E2C-1807B75F23F7}" destId="{AE810444-0350-464D-AD24-64BEB2DF90F0}" srcOrd="0" destOrd="0" parTransId="{40AE8A01-194E-4D09-9D95-F8A3A9B50C2C}" sibTransId="{D01DCC25-F10A-4731-AA57-37EAADD89A40}"/>
    <dgm:cxn modelId="{CC0E5AA8-36C6-467D-A2A5-3E0D19A45AD4}" type="presOf" srcId="{2BF4521F-0956-4926-AB55-31FDBBC49AA2}" destId="{F62B37DC-7721-42AA-82DA-96E1BA418299}" srcOrd="0" destOrd="6" presId="urn:microsoft.com/office/officeart/2005/8/layout/hList1"/>
    <dgm:cxn modelId="{D09FBBAC-686B-401B-AA56-E7C76F7D9EBB}" srcId="{A1A765D8-D037-4817-820E-6CC9A7FC42FB}" destId="{A1E6DC7F-D6BC-4890-8141-2D6378EA5AE5}" srcOrd="2" destOrd="0" parTransId="{8E570D1F-74BA-4075-96E8-24B15FB93ADE}" sibTransId="{514E14F2-C14F-498C-A6EF-8EE60C5A3021}"/>
    <dgm:cxn modelId="{69D1ACAD-7A6C-4652-AFB0-B01D967C3B4E}" srcId="{1E3A495B-C740-491E-94C7-0C1CD8D97A45}" destId="{C61352AD-4EF9-4C53-97C4-76737C368176}" srcOrd="0" destOrd="0" parTransId="{5B3972D1-6255-4FF2-A958-2BA92C8355B3}" sibTransId="{6E24B326-EC58-4F95-A266-A2F251CF388B}"/>
    <dgm:cxn modelId="{474972B4-44FB-46BD-9728-EDFE29F9E9A2}" srcId="{4486B317-F7CA-40C8-996D-CEBBD24E1207}" destId="{3FEAE8C7-0EED-477E-879D-D3292117C5C6}" srcOrd="1" destOrd="0" parTransId="{E0EFCA4F-DDA4-4D86-A392-7293475C7AA8}" sibTransId="{E1376E8C-DD68-4841-AB35-6F49F72479AB}"/>
    <dgm:cxn modelId="{F62923BB-38C0-4100-9AEF-B3008FF5E2E3}" srcId="{3233E87C-E56F-45D6-B764-7DEC00691083}" destId="{0EB6D23E-887B-40B1-9E2C-1807B75F23F7}" srcOrd="1" destOrd="0" parTransId="{D818A771-5F1E-410D-AD39-62A2CB66D3E7}" sibTransId="{3C9B54D5-92A9-4FCA-936A-EF853DFEEC2F}"/>
    <dgm:cxn modelId="{44F960BD-5C04-4472-AFE4-B3A508572F5B}" type="presOf" srcId="{ECF887F1-FAF7-43ED-B585-15FDE713D5C7}" destId="{2929306E-9235-4BD7-887F-2F1A2AC24D49}" srcOrd="0" destOrd="5" presId="urn:microsoft.com/office/officeart/2005/8/layout/hList1"/>
    <dgm:cxn modelId="{0FB230BF-31B7-4739-B2EB-A56DC4062B0D}" type="presOf" srcId="{4486B317-F7CA-40C8-996D-CEBBD24E1207}" destId="{2929306E-9235-4BD7-887F-2F1A2AC24D49}" srcOrd="0" destOrd="4" presId="urn:microsoft.com/office/officeart/2005/8/layout/hList1"/>
    <dgm:cxn modelId="{F31D6FC6-30B2-4B1B-8C2B-16EE1E3EBE58}" srcId="{16C04753-CE8A-47F7-9121-30093F2CCCBC}" destId="{C2112CFA-7709-4103-AFBC-059D22B4BAA7}" srcOrd="2" destOrd="0" parTransId="{B78A227A-2AA7-453E-96B0-1B447AA066BE}" sibTransId="{33E46E21-7DFA-49ED-8272-FDC38A87107A}"/>
    <dgm:cxn modelId="{87B8FCCC-FBF2-4B0F-905F-9E3049A55930}" type="presOf" srcId="{FAA006BA-2278-45AA-A71C-D3F5EE46631F}" destId="{A6E44C51-BDF8-41D5-87A2-303311ED59E4}" srcOrd="0" destOrd="10" presId="urn:microsoft.com/office/officeart/2005/8/layout/hList1"/>
    <dgm:cxn modelId="{00B1C0D1-040E-484A-8921-AC7AC6C9533A}" type="presOf" srcId="{6C220E0E-2DC4-4BC9-9501-A9C5923A3E53}" destId="{F62B37DC-7721-42AA-82DA-96E1BA418299}" srcOrd="0" destOrd="5" presId="urn:microsoft.com/office/officeart/2005/8/layout/hList1"/>
    <dgm:cxn modelId="{AAA3C3D1-D542-49BB-B27C-C04FBDF2AE56}" srcId="{16C04753-CE8A-47F7-9121-30093F2CCCBC}" destId="{1F8AA0CF-0A68-41A0-8454-8221E2E226B8}" srcOrd="1" destOrd="0" parTransId="{41596A6C-1813-47AE-844A-E63CE506BEE3}" sibTransId="{AFCB891A-33CF-47EC-AE4D-72BC2789432E}"/>
    <dgm:cxn modelId="{9D544FD2-55DD-4271-A1C6-BC3169989F8D}" type="presOf" srcId="{0EB6D23E-887B-40B1-9E2C-1807B75F23F7}" destId="{A6E44C51-BDF8-41D5-87A2-303311ED59E4}" srcOrd="0" destOrd="3" presId="urn:microsoft.com/office/officeart/2005/8/layout/hList1"/>
    <dgm:cxn modelId="{4C57BCD2-EA01-47E5-9ED9-30B86CBE95D4}" srcId="{65890EAC-FD08-41D6-92A0-40A822C9AFAB}" destId="{7E549D12-FBAE-4AF6-9962-56776A33C892}" srcOrd="0" destOrd="0" parTransId="{C34AEBDA-BBCD-4C79-9FFE-1A5C82C293AA}" sibTransId="{128A3D61-1710-455D-AC53-F05F76F7C30A}"/>
    <dgm:cxn modelId="{0885A5D6-94D3-489D-87CD-5DAF07D43453}" srcId="{1B8EE07E-0D19-4E82-A2C8-AAB76BAC361F}" destId="{34CCEAE7-654B-4C5E-B09E-AF371A6EDE5F}" srcOrd="0" destOrd="0" parTransId="{932C8A06-E822-4664-8D6F-8C890AC81BC9}" sibTransId="{854D991A-B581-4417-A060-5F5F5282ABA4}"/>
    <dgm:cxn modelId="{9C13ABD9-4D11-450E-AC8A-8EEF8570E908}" srcId="{2BF4521F-0956-4926-AB55-31FDBBC49AA2}" destId="{A55E8EA6-8E7A-4F54-96A4-C0A7E38201DB}" srcOrd="1" destOrd="0" parTransId="{01A5DC61-4963-45B6-83D0-DDE77B89271C}" sibTransId="{DF59424C-24D9-4EAB-9DCD-0C1ECA75AED8}"/>
    <dgm:cxn modelId="{06DD2DDA-B997-43D5-AAF7-7B6E03470B8C}" srcId="{4486B317-F7CA-40C8-996D-CEBBD24E1207}" destId="{F220E706-3392-4171-82EB-44DB65C4E156}" srcOrd="2" destOrd="0" parTransId="{66505718-3C50-46F3-9F74-65BD35A234ED}" sibTransId="{CD77B82B-6141-4E06-ADC1-489C66C0F801}"/>
    <dgm:cxn modelId="{8D28B0DA-BF8A-4C41-803E-760F6F13A83E}" srcId="{1F8AA0CF-0A68-41A0-8454-8221E2E226B8}" destId="{A1A765D8-D037-4817-820E-6CC9A7FC42FB}" srcOrd="0" destOrd="0" parTransId="{A6787672-9EA4-4F9B-8CE3-58208D5DDB37}" sibTransId="{4C977437-4747-47C5-8C1A-D7832289C187}"/>
    <dgm:cxn modelId="{4CBDBCE1-F3FF-4146-8ACA-F3F448828222}" type="presOf" srcId="{81F91B4D-6BDF-418C-A285-D08CE34577F2}" destId="{F62B37DC-7721-42AA-82DA-96E1BA418299}" srcOrd="0" destOrd="4" presId="urn:microsoft.com/office/officeart/2005/8/layout/hList1"/>
    <dgm:cxn modelId="{F04354E2-6C9E-4FFB-B1E6-91BFEE368A5A}" type="presOf" srcId="{228FC3E5-DA24-4FFA-9E3B-53BA0EACC57B}" destId="{F62B37DC-7721-42AA-82DA-96E1BA418299}" srcOrd="0" destOrd="7" presId="urn:microsoft.com/office/officeart/2005/8/layout/hList1"/>
    <dgm:cxn modelId="{454275E4-8A94-4B88-85CF-720F0F095586}" srcId="{3233E87C-E56F-45D6-B764-7DEC00691083}" destId="{25FC488A-BFFD-43D7-9837-993833599D72}" srcOrd="3" destOrd="0" parTransId="{44517AEB-7F1C-407A-8966-04AB8BCAFC8E}" sibTransId="{A76317F2-4D9B-4E92-80B8-A2DAB077F35D}"/>
    <dgm:cxn modelId="{FBCA29E6-DB6B-43F1-870F-E17D8B57D5B0}" srcId="{A1A765D8-D037-4817-820E-6CC9A7FC42FB}" destId="{70CE1461-00D1-4641-ADBD-1420401D15E0}" srcOrd="1" destOrd="0" parTransId="{07494D9C-BB26-4F3B-898E-6ECA46E87357}" sibTransId="{A4F691FD-A0E1-4A79-899D-294CCE6B8D9F}"/>
    <dgm:cxn modelId="{E8CB53E6-0D6C-4151-80BA-925C1D9351C4}" type="presOf" srcId="{47BED3C5-C5C1-45FD-AB04-0E67F539D6A4}" destId="{A6E44C51-BDF8-41D5-87A2-303311ED59E4}" srcOrd="0" destOrd="2" presId="urn:microsoft.com/office/officeart/2005/8/layout/hList1"/>
    <dgm:cxn modelId="{E02168E9-48F1-4D86-BE7F-EA8BD6197E94}" type="presOf" srcId="{1E3A495B-C740-491E-94C7-0C1CD8D97A45}" destId="{2929306E-9235-4BD7-887F-2F1A2AC24D49}" srcOrd="0" destOrd="8" presId="urn:microsoft.com/office/officeart/2005/8/layout/hList1"/>
    <dgm:cxn modelId="{502382E9-D0F9-4F13-8BE2-DDB003BD26D3}" type="presOf" srcId="{FC20316A-6839-43BF-9792-8E0B67077412}" destId="{F62B37DC-7721-42AA-82DA-96E1BA418299}" srcOrd="0" destOrd="2" presId="urn:microsoft.com/office/officeart/2005/8/layout/hList1"/>
    <dgm:cxn modelId="{0839E1E9-B90D-4FAA-B9F1-ACB25B07B0EF}" srcId="{33CCB8FF-DAD6-4C0B-BDF6-FE27A15EE9FE}" destId="{FAA006BA-2278-45AA-A71C-D3F5EE46631F}" srcOrd="0" destOrd="0" parTransId="{29DCC84A-133B-4AD2-9BC6-9D6C41B51EE8}" sibTransId="{F628B01F-B7DC-43BD-8FA1-B2F17BDC7391}"/>
    <dgm:cxn modelId="{821C12EA-1FFF-4A66-AEC3-FFFC89052AD2}" type="presOf" srcId="{65890EAC-FD08-41D6-92A0-40A822C9AFAB}" destId="{F62B37DC-7721-42AA-82DA-96E1BA418299}" srcOrd="0" destOrd="0" presId="urn:microsoft.com/office/officeart/2005/8/layout/hList1"/>
    <dgm:cxn modelId="{7C80E3EA-A745-4EE4-A7DB-8DA639085BE4}" type="presOf" srcId="{34CCEAE7-654B-4C5E-B09E-AF371A6EDE5F}" destId="{A6E44C51-BDF8-41D5-87A2-303311ED59E4}" srcOrd="0" destOrd="6" presId="urn:microsoft.com/office/officeart/2005/8/layout/hList1"/>
    <dgm:cxn modelId="{73462767-F79F-45DB-9321-936992489A6D}" type="presParOf" srcId="{251D6749-8AA9-4D4D-82F3-390605AFBABB}" destId="{24987A1F-A7D8-4644-BD68-9A6A6036C0D0}" srcOrd="0" destOrd="0" presId="urn:microsoft.com/office/officeart/2005/8/layout/hList1"/>
    <dgm:cxn modelId="{09A62C72-F0F6-4446-94E3-0FA895D6BBC6}" type="presParOf" srcId="{24987A1F-A7D8-4644-BD68-9A6A6036C0D0}" destId="{C972D817-3CDF-4557-8A76-E7BD867B6B86}" srcOrd="0" destOrd="0" presId="urn:microsoft.com/office/officeart/2005/8/layout/hList1"/>
    <dgm:cxn modelId="{9774ED7D-6BEE-49CB-9625-3C107B950FB1}" type="presParOf" srcId="{24987A1F-A7D8-4644-BD68-9A6A6036C0D0}" destId="{A6E44C51-BDF8-41D5-87A2-303311ED59E4}" srcOrd="1" destOrd="0" presId="urn:microsoft.com/office/officeart/2005/8/layout/hList1"/>
    <dgm:cxn modelId="{92BBD1F4-7399-4F8D-A823-2B82AB2AD17F}" type="presParOf" srcId="{251D6749-8AA9-4D4D-82F3-390605AFBABB}" destId="{A7084ABA-CD0D-4F4D-BCB2-487C66F8EA88}" srcOrd="1" destOrd="0" presId="urn:microsoft.com/office/officeart/2005/8/layout/hList1"/>
    <dgm:cxn modelId="{33CC99F5-53F2-4E1A-A111-D2224DA4BD73}" type="presParOf" srcId="{251D6749-8AA9-4D4D-82F3-390605AFBABB}" destId="{57C5C646-370C-4B49-A2D9-B29EAB95683B}" srcOrd="2" destOrd="0" presId="urn:microsoft.com/office/officeart/2005/8/layout/hList1"/>
    <dgm:cxn modelId="{263081AD-3948-453B-979E-3F72E268BC86}" type="presParOf" srcId="{57C5C646-370C-4B49-A2D9-B29EAB95683B}" destId="{8C66718F-212B-41A4-BE55-EE1C2F85442A}" srcOrd="0" destOrd="0" presId="urn:microsoft.com/office/officeart/2005/8/layout/hList1"/>
    <dgm:cxn modelId="{76894AA4-90C3-4823-94CF-A89E640D2EC9}" type="presParOf" srcId="{57C5C646-370C-4B49-A2D9-B29EAB95683B}" destId="{2929306E-9235-4BD7-887F-2F1A2AC24D49}" srcOrd="1" destOrd="0" presId="urn:microsoft.com/office/officeart/2005/8/layout/hList1"/>
    <dgm:cxn modelId="{E9067E35-AD34-421A-8CC7-A3DD0B93B55E}" type="presParOf" srcId="{251D6749-8AA9-4D4D-82F3-390605AFBABB}" destId="{708A0D7B-056F-4B7E-8F83-F9CD3D828C5A}" srcOrd="3" destOrd="0" presId="urn:microsoft.com/office/officeart/2005/8/layout/hList1"/>
    <dgm:cxn modelId="{CC64F0CC-B13A-49B6-802D-76A2B6CD9CEB}" type="presParOf" srcId="{251D6749-8AA9-4D4D-82F3-390605AFBABB}" destId="{5A25162D-F49C-4AE8-8C74-3E54BE48D226}" srcOrd="4" destOrd="0" presId="urn:microsoft.com/office/officeart/2005/8/layout/hList1"/>
    <dgm:cxn modelId="{B187AD61-A0D3-40D4-8F5F-F671D3CEAF8A}" type="presParOf" srcId="{5A25162D-F49C-4AE8-8C74-3E54BE48D226}" destId="{C6D5A5FA-F34C-4397-92F2-579575A5A54E}" srcOrd="0" destOrd="0" presId="urn:microsoft.com/office/officeart/2005/8/layout/hList1"/>
    <dgm:cxn modelId="{7CBD445E-B297-44F3-87DC-3A8FBFE3C26D}" type="presParOf" srcId="{5A25162D-F49C-4AE8-8C74-3E54BE48D226}" destId="{F62B37DC-7721-42AA-82DA-96E1BA418299}"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EAA6BFC-7EEE-4360-BD09-FFA7D086D26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D469E59-9BEE-4715-830B-3DE901B5127E}">
      <dgm:prSet/>
      <dgm:spPr/>
      <dgm:t>
        <a:bodyPr/>
        <a:lstStyle/>
        <a:p>
          <a:r>
            <a:rPr lang="en-US" dirty="0"/>
            <a:t>LCL Facilities that meet the following criteria are exempt from FRT and VRT requirements in NOGRR282</a:t>
          </a:r>
        </a:p>
      </dgm:t>
    </dgm:pt>
    <dgm:pt modelId="{31B482AE-7E30-4484-AA3C-90B74CE32D0E}" type="parTrans" cxnId="{64B67276-9E82-4B9A-93C7-5A23559CB6D3}">
      <dgm:prSet/>
      <dgm:spPr/>
      <dgm:t>
        <a:bodyPr/>
        <a:lstStyle/>
        <a:p>
          <a:endParaRPr lang="en-US"/>
        </a:p>
      </dgm:t>
    </dgm:pt>
    <dgm:pt modelId="{70B85E6D-ADA8-4962-9295-9E8E9C9E7474}" type="sibTrans" cxnId="{64B67276-9E82-4B9A-93C7-5A23559CB6D3}">
      <dgm:prSet/>
      <dgm:spPr/>
      <dgm:t>
        <a:bodyPr/>
        <a:lstStyle/>
        <a:p>
          <a:endParaRPr lang="en-US"/>
        </a:p>
      </dgm:t>
    </dgm:pt>
    <dgm:pt modelId="{9112AC10-403F-49BC-892B-892D73A3B9B5}">
      <dgm:prSet/>
      <dgm:spPr>
        <a:solidFill>
          <a:schemeClr val="bg1"/>
        </a:solidFill>
      </dgm:spPr>
      <dgm:t>
        <a:bodyPr/>
        <a:lstStyle/>
        <a:p>
          <a:r>
            <a:rPr lang="en-US" b="0" dirty="0"/>
            <a:t>Operational LCLs and those that have received written approval to energize from ERCOT before November 14, 2025, are exempt</a:t>
          </a:r>
          <a:endParaRPr lang="en-US" dirty="0"/>
        </a:p>
      </dgm:t>
    </dgm:pt>
    <dgm:pt modelId="{4FD848B0-4CE3-4D2A-A20F-B0ABAF1734B1}" type="parTrans" cxnId="{FEA76FD5-5E0A-473A-92DF-72D06492BF8F}">
      <dgm:prSet/>
      <dgm:spPr/>
      <dgm:t>
        <a:bodyPr/>
        <a:lstStyle/>
        <a:p>
          <a:endParaRPr lang="en-US"/>
        </a:p>
      </dgm:t>
    </dgm:pt>
    <dgm:pt modelId="{B7BEA7F5-CCA5-490B-A075-2DCC7521641D}" type="sibTrans" cxnId="{FEA76FD5-5E0A-473A-92DF-72D06492BF8F}">
      <dgm:prSet/>
      <dgm:spPr/>
      <dgm:t>
        <a:bodyPr/>
        <a:lstStyle/>
        <a:p>
          <a:endParaRPr lang="en-US"/>
        </a:p>
      </dgm:t>
    </dgm:pt>
    <dgm:pt modelId="{C074A2DA-9442-455E-ABBF-82462F6F6318}">
      <dgm:prSet/>
      <dgm:spPr>
        <a:solidFill>
          <a:schemeClr val="bg1"/>
        </a:solidFill>
      </dgm:spPr>
      <dgm:t>
        <a:bodyPr/>
        <a:lstStyle/>
        <a:p>
          <a:r>
            <a:rPr lang="en-US" b="0" dirty="0"/>
            <a:t>LCLs that meet following criteria are also exempt</a:t>
          </a:r>
          <a:endParaRPr lang="en-US" dirty="0"/>
        </a:p>
      </dgm:t>
    </dgm:pt>
    <dgm:pt modelId="{0259C891-80AC-4640-A061-098445865075}" type="parTrans" cxnId="{7160A91A-68A3-47B6-98FC-64D261CB4D73}">
      <dgm:prSet/>
      <dgm:spPr/>
      <dgm:t>
        <a:bodyPr/>
        <a:lstStyle/>
        <a:p>
          <a:endParaRPr lang="en-US"/>
        </a:p>
      </dgm:t>
    </dgm:pt>
    <dgm:pt modelId="{FFCFFE54-6FEF-4769-87B8-E946D29D08A5}" type="sibTrans" cxnId="{7160A91A-68A3-47B6-98FC-64D261CB4D73}">
      <dgm:prSet/>
      <dgm:spPr/>
      <dgm:t>
        <a:bodyPr/>
        <a:lstStyle/>
        <a:p>
          <a:endParaRPr lang="en-US"/>
        </a:p>
      </dgm:t>
    </dgm:pt>
    <dgm:pt modelId="{6599F2CE-E1B4-4D4F-9E2C-CACAC67B43A7}">
      <dgm:prSet/>
      <dgm:spPr>
        <a:solidFill>
          <a:schemeClr val="bg1"/>
        </a:solidFill>
      </dgm:spPr>
      <dgm:t>
        <a:bodyPr/>
        <a:lstStyle/>
        <a:p>
          <a:pPr>
            <a:buFont typeface="Courier New" panose="02070309020205020404" pitchFamily="49" charset="0"/>
            <a:buChar char="o"/>
          </a:pPr>
          <a:r>
            <a:rPr lang="en-US" b="0" dirty="0"/>
            <a:t>LCL has signed interconnection agreement with Transmission Service Provider (TSP), or Generation Resource if co-located, before November 14, 2025</a:t>
          </a:r>
          <a:endParaRPr lang="en-US" dirty="0"/>
        </a:p>
      </dgm:t>
    </dgm:pt>
    <dgm:pt modelId="{18A84FF8-1606-4B3B-824B-6C3F4DA9562E}" type="parTrans" cxnId="{4312B8F8-9E09-45E5-95F7-EFBE7AA8F0ED}">
      <dgm:prSet/>
      <dgm:spPr/>
      <dgm:t>
        <a:bodyPr/>
        <a:lstStyle/>
        <a:p>
          <a:endParaRPr lang="en-US"/>
        </a:p>
      </dgm:t>
    </dgm:pt>
    <dgm:pt modelId="{0B47E633-D078-4748-9BF3-A6906BE4E087}" type="sibTrans" cxnId="{4312B8F8-9E09-45E5-95F7-EFBE7AA8F0ED}">
      <dgm:prSet/>
      <dgm:spPr/>
      <dgm:t>
        <a:bodyPr/>
        <a:lstStyle/>
        <a:p>
          <a:endParaRPr lang="en-US"/>
        </a:p>
      </dgm:t>
    </dgm:pt>
    <dgm:pt modelId="{365807C5-0392-4518-B01E-2BD11197D667}">
      <dgm:prSet/>
      <dgm:spPr>
        <a:solidFill>
          <a:schemeClr val="bg1"/>
        </a:solidFill>
      </dgm:spPr>
      <dgm:t>
        <a:bodyPr/>
        <a:lstStyle/>
        <a:p>
          <a:pPr>
            <a:buFont typeface="Courier New" panose="02070309020205020404" pitchFamily="49" charset="0"/>
            <a:buChar char="o"/>
          </a:pPr>
          <a:r>
            <a:rPr lang="en-US" b="0" dirty="0"/>
            <a:t>Interconnecting TSP received notice to proceed with construction of required Interconnection Facilities and have received financial security to fund Interconnection Facilities (PG 9.5)</a:t>
          </a:r>
          <a:endParaRPr lang="en-US" dirty="0"/>
        </a:p>
      </dgm:t>
    </dgm:pt>
    <dgm:pt modelId="{FCECC8F9-EC73-44FE-8FC0-44C7E4F7E502}" type="parTrans" cxnId="{F37DEEA8-80C9-439F-A86B-23242D031E45}">
      <dgm:prSet/>
      <dgm:spPr/>
      <dgm:t>
        <a:bodyPr/>
        <a:lstStyle/>
        <a:p>
          <a:endParaRPr lang="en-US"/>
        </a:p>
      </dgm:t>
    </dgm:pt>
    <dgm:pt modelId="{C77FBECC-F044-42EF-9767-EE594E7E66E8}" type="sibTrans" cxnId="{F37DEEA8-80C9-439F-A86B-23242D031E45}">
      <dgm:prSet/>
      <dgm:spPr/>
      <dgm:t>
        <a:bodyPr/>
        <a:lstStyle/>
        <a:p>
          <a:endParaRPr lang="en-US"/>
        </a:p>
      </dgm:t>
    </dgm:pt>
    <dgm:pt modelId="{C70CEE94-2D32-4F31-B00E-3B00DFA43DC9}">
      <dgm:prSet/>
      <dgm:spPr>
        <a:solidFill>
          <a:schemeClr val="bg1"/>
        </a:solidFill>
      </dgm:spPr>
      <dgm:t>
        <a:bodyPr/>
        <a:lstStyle/>
        <a:p>
          <a:pPr>
            <a:buFont typeface="Courier New" panose="02070309020205020404" pitchFamily="49" charset="0"/>
            <a:buChar char="o"/>
          </a:pPr>
          <a:r>
            <a:rPr lang="en-US" b="0" dirty="0"/>
            <a:t>And one of the following were met:</a:t>
          </a:r>
          <a:endParaRPr lang="en-US" dirty="0"/>
        </a:p>
      </dgm:t>
    </dgm:pt>
    <dgm:pt modelId="{23CD92A0-3E81-499C-81AC-E16B215879BB}" type="parTrans" cxnId="{F8E5FA99-1662-4597-8D98-EA273748AE2D}">
      <dgm:prSet/>
      <dgm:spPr/>
      <dgm:t>
        <a:bodyPr/>
        <a:lstStyle/>
        <a:p>
          <a:endParaRPr lang="en-US"/>
        </a:p>
      </dgm:t>
    </dgm:pt>
    <dgm:pt modelId="{78C88D22-3FC8-4E37-A043-4D380B112BC2}" type="sibTrans" cxnId="{F8E5FA99-1662-4597-8D98-EA273748AE2D}">
      <dgm:prSet/>
      <dgm:spPr/>
      <dgm:t>
        <a:bodyPr/>
        <a:lstStyle/>
        <a:p>
          <a:endParaRPr lang="en-US"/>
        </a:p>
      </dgm:t>
    </dgm:pt>
    <dgm:pt modelId="{B18BDBE5-18C4-44AC-ADB1-D23F989FED41}">
      <dgm:prSet/>
      <dgm:spPr>
        <a:solidFill>
          <a:schemeClr val="bg1"/>
        </a:solidFill>
      </dgm:spPr>
      <dgm:t>
        <a:bodyPr/>
        <a:lstStyle/>
        <a:p>
          <a:r>
            <a:rPr lang="en-US" b="0" dirty="0"/>
            <a:t>LCL completed and received ERCOT approval for Large Load Interconnection Studies (LLIS) before November 14, 2025</a:t>
          </a:r>
          <a:endParaRPr lang="en-US" dirty="0"/>
        </a:p>
      </dgm:t>
    </dgm:pt>
    <dgm:pt modelId="{C6378B80-1AC0-4C45-BEE3-A4B642A76896}" type="parTrans" cxnId="{E935C6B4-AFE0-48ED-B9EC-BBF05795C328}">
      <dgm:prSet/>
      <dgm:spPr/>
      <dgm:t>
        <a:bodyPr/>
        <a:lstStyle/>
        <a:p>
          <a:endParaRPr lang="en-US"/>
        </a:p>
      </dgm:t>
    </dgm:pt>
    <dgm:pt modelId="{C09BB0C3-423D-4651-8D1A-5159007B4145}" type="sibTrans" cxnId="{E935C6B4-AFE0-48ED-B9EC-BBF05795C328}">
      <dgm:prSet/>
      <dgm:spPr/>
      <dgm:t>
        <a:bodyPr/>
        <a:lstStyle/>
        <a:p>
          <a:endParaRPr lang="en-US"/>
        </a:p>
      </dgm:t>
    </dgm:pt>
    <dgm:pt modelId="{3228C62D-F37E-4C0C-ACCF-4FBF8BC6F51C}">
      <dgm:prSet/>
      <dgm:spPr>
        <a:solidFill>
          <a:schemeClr val="bg1"/>
        </a:solidFill>
      </dgm:spPr>
      <dgm:t>
        <a:bodyPr/>
        <a:lstStyle/>
        <a:p>
          <a:r>
            <a:rPr lang="en-US" b="0" dirty="0"/>
            <a:t>ERCOT received attestation from interconnecting TSP that LLIS were not required, and LCL is expected to energize before 12/31/2026</a:t>
          </a:r>
          <a:endParaRPr lang="en-US" dirty="0"/>
        </a:p>
      </dgm:t>
    </dgm:pt>
    <dgm:pt modelId="{DF1888FF-94E1-49B2-9E0C-8ACB5858D997}" type="parTrans" cxnId="{827A7400-DF2E-4613-AB60-CCDFFC25FF41}">
      <dgm:prSet/>
      <dgm:spPr/>
      <dgm:t>
        <a:bodyPr/>
        <a:lstStyle/>
        <a:p>
          <a:endParaRPr lang="en-US"/>
        </a:p>
      </dgm:t>
    </dgm:pt>
    <dgm:pt modelId="{59E9D1CD-340D-462C-BED9-999951D0D030}" type="sibTrans" cxnId="{827A7400-DF2E-4613-AB60-CCDFFC25FF41}">
      <dgm:prSet/>
      <dgm:spPr/>
      <dgm:t>
        <a:bodyPr/>
        <a:lstStyle/>
        <a:p>
          <a:endParaRPr lang="en-US"/>
        </a:p>
      </dgm:t>
    </dgm:pt>
    <dgm:pt modelId="{84677460-A63C-497C-B47E-988C66738E8E}" type="pres">
      <dgm:prSet presAssocID="{8EAA6BFC-7EEE-4360-BD09-FFA7D086D269}" presName="linear" presStyleCnt="0">
        <dgm:presLayoutVars>
          <dgm:animLvl val="lvl"/>
          <dgm:resizeHandles val="exact"/>
        </dgm:presLayoutVars>
      </dgm:prSet>
      <dgm:spPr/>
    </dgm:pt>
    <dgm:pt modelId="{B274F9C1-A27D-4BC0-9821-86FB9B6DB893}" type="pres">
      <dgm:prSet presAssocID="{3D469E59-9BEE-4715-830B-3DE901B5127E}" presName="parentText" presStyleLbl="node1" presStyleIdx="0" presStyleCnt="1">
        <dgm:presLayoutVars>
          <dgm:chMax val="0"/>
          <dgm:bulletEnabled val="1"/>
        </dgm:presLayoutVars>
      </dgm:prSet>
      <dgm:spPr/>
    </dgm:pt>
    <dgm:pt modelId="{196B3F78-12CF-4FE2-855D-97574590B2FE}" type="pres">
      <dgm:prSet presAssocID="{3D469E59-9BEE-4715-830B-3DE901B5127E}" presName="childText" presStyleLbl="revTx" presStyleIdx="0" presStyleCnt="1">
        <dgm:presLayoutVars>
          <dgm:bulletEnabled val="1"/>
        </dgm:presLayoutVars>
      </dgm:prSet>
      <dgm:spPr/>
    </dgm:pt>
  </dgm:ptLst>
  <dgm:cxnLst>
    <dgm:cxn modelId="{827A7400-DF2E-4613-AB60-CCDFFC25FF41}" srcId="{C70CEE94-2D32-4F31-B00E-3B00DFA43DC9}" destId="{3228C62D-F37E-4C0C-ACCF-4FBF8BC6F51C}" srcOrd="1" destOrd="0" parTransId="{DF1888FF-94E1-49B2-9E0C-8ACB5858D997}" sibTransId="{59E9D1CD-340D-462C-BED9-999951D0D030}"/>
    <dgm:cxn modelId="{7939F912-A470-43DC-9231-56F0B4FAD5F1}" type="presOf" srcId="{3D469E59-9BEE-4715-830B-3DE901B5127E}" destId="{B274F9C1-A27D-4BC0-9821-86FB9B6DB893}" srcOrd="0" destOrd="0" presId="urn:microsoft.com/office/officeart/2005/8/layout/vList2"/>
    <dgm:cxn modelId="{7160A91A-68A3-47B6-98FC-64D261CB4D73}" srcId="{3D469E59-9BEE-4715-830B-3DE901B5127E}" destId="{C074A2DA-9442-455E-ABBF-82462F6F6318}" srcOrd="1" destOrd="0" parTransId="{0259C891-80AC-4640-A061-098445865075}" sibTransId="{FFCFFE54-6FEF-4769-87B8-E946D29D08A5}"/>
    <dgm:cxn modelId="{D83C632D-E4DF-4182-9947-A2BD56642042}" type="presOf" srcId="{C70CEE94-2D32-4F31-B00E-3B00DFA43DC9}" destId="{196B3F78-12CF-4FE2-855D-97574590B2FE}" srcOrd="0" destOrd="4" presId="urn:microsoft.com/office/officeart/2005/8/layout/vList2"/>
    <dgm:cxn modelId="{E345E031-82DD-46C3-8B78-0FE1BB1C6212}" type="presOf" srcId="{C074A2DA-9442-455E-ABBF-82462F6F6318}" destId="{196B3F78-12CF-4FE2-855D-97574590B2FE}" srcOrd="0" destOrd="1" presId="urn:microsoft.com/office/officeart/2005/8/layout/vList2"/>
    <dgm:cxn modelId="{64B67276-9E82-4B9A-93C7-5A23559CB6D3}" srcId="{8EAA6BFC-7EEE-4360-BD09-FFA7D086D269}" destId="{3D469E59-9BEE-4715-830B-3DE901B5127E}" srcOrd="0" destOrd="0" parTransId="{31B482AE-7E30-4484-AA3C-90B74CE32D0E}" sibTransId="{70B85E6D-ADA8-4962-9295-9E8E9C9E7474}"/>
    <dgm:cxn modelId="{2E00557C-0B8D-4723-ACF3-25A2F2ECB264}" type="presOf" srcId="{9112AC10-403F-49BC-892B-892D73A3B9B5}" destId="{196B3F78-12CF-4FE2-855D-97574590B2FE}" srcOrd="0" destOrd="0" presId="urn:microsoft.com/office/officeart/2005/8/layout/vList2"/>
    <dgm:cxn modelId="{F8E5FA99-1662-4597-8D98-EA273748AE2D}" srcId="{C074A2DA-9442-455E-ABBF-82462F6F6318}" destId="{C70CEE94-2D32-4F31-B00E-3B00DFA43DC9}" srcOrd="2" destOrd="0" parTransId="{23CD92A0-3E81-499C-81AC-E16B215879BB}" sibTransId="{78C88D22-3FC8-4E37-A043-4D380B112BC2}"/>
    <dgm:cxn modelId="{F37DEEA8-80C9-439F-A86B-23242D031E45}" srcId="{C074A2DA-9442-455E-ABBF-82462F6F6318}" destId="{365807C5-0392-4518-B01E-2BD11197D667}" srcOrd="1" destOrd="0" parTransId="{FCECC8F9-EC73-44FE-8FC0-44C7E4F7E502}" sibTransId="{C77FBECC-F044-42EF-9767-EE594E7E66E8}"/>
    <dgm:cxn modelId="{E9DD84AB-0D2C-4739-9CA4-E9C2CA1D78BB}" type="presOf" srcId="{6599F2CE-E1B4-4D4F-9E2C-CACAC67B43A7}" destId="{196B3F78-12CF-4FE2-855D-97574590B2FE}" srcOrd="0" destOrd="2" presId="urn:microsoft.com/office/officeart/2005/8/layout/vList2"/>
    <dgm:cxn modelId="{14C57BB2-48FB-402D-A2D4-6F1D296A3D88}" type="presOf" srcId="{365807C5-0392-4518-B01E-2BD11197D667}" destId="{196B3F78-12CF-4FE2-855D-97574590B2FE}" srcOrd="0" destOrd="3" presId="urn:microsoft.com/office/officeart/2005/8/layout/vList2"/>
    <dgm:cxn modelId="{E935C6B4-AFE0-48ED-B9EC-BBF05795C328}" srcId="{C70CEE94-2D32-4F31-B00E-3B00DFA43DC9}" destId="{B18BDBE5-18C4-44AC-ADB1-D23F989FED41}" srcOrd="0" destOrd="0" parTransId="{C6378B80-1AC0-4C45-BEE3-A4B642A76896}" sibTransId="{C09BB0C3-423D-4651-8D1A-5159007B4145}"/>
    <dgm:cxn modelId="{0EF339CF-AF03-4AE6-9E95-38056D713E11}" type="presOf" srcId="{B18BDBE5-18C4-44AC-ADB1-D23F989FED41}" destId="{196B3F78-12CF-4FE2-855D-97574590B2FE}" srcOrd="0" destOrd="5" presId="urn:microsoft.com/office/officeart/2005/8/layout/vList2"/>
    <dgm:cxn modelId="{FEA76FD5-5E0A-473A-92DF-72D06492BF8F}" srcId="{3D469E59-9BEE-4715-830B-3DE901B5127E}" destId="{9112AC10-403F-49BC-892B-892D73A3B9B5}" srcOrd="0" destOrd="0" parTransId="{4FD848B0-4CE3-4D2A-A20F-B0ABAF1734B1}" sibTransId="{B7BEA7F5-CCA5-490B-A075-2DCC7521641D}"/>
    <dgm:cxn modelId="{634518E8-E211-45DB-A62E-1DC99011430E}" type="presOf" srcId="{8EAA6BFC-7EEE-4360-BD09-FFA7D086D269}" destId="{84677460-A63C-497C-B47E-988C66738E8E}" srcOrd="0" destOrd="0" presId="urn:microsoft.com/office/officeart/2005/8/layout/vList2"/>
    <dgm:cxn modelId="{9DE117EF-6DD9-4FC8-8183-24D50757F3CE}" type="presOf" srcId="{3228C62D-F37E-4C0C-ACCF-4FBF8BC6F51C}" destId="{196B3F78-12CF-4FE2-855D-97574590B2FE}" srcOrd="0" destOrd="6" presId="urn:microsoft.com/office/officeart/2005/8/layout/vList2"/>
    <dgm:cxn modelId="{4312B8F8-9E09-45E5-95F7-EFBE7AA8F0ED}" srcId="{C074A2DA-9442-455E-ABBF-82462F6F6318}" destId="{6599F2CE-E1B4-4D4F-9E2C-CACAC67B43A7}" srcOrd="0" destOrd="0" parTransId="{18A84FF8-1606-4B3B-824B-6C3F4DA9562E}" sibTransId="{0B47E633-D078-4748-9BF3-A6906BE4E087}"/>
    <dgm:cxn modelId="{6E2A8466-D77B-4FC6-8D65-FE0880115241}" type="presParOf" srcId="{84677460-A63C-497C-B47E-988C66738E8E}" destId="{B274F9C1-A27D-4BC0-9821-86FB9B6DB893}" srcOrd="0" destOrd="0" presId="urn:microsoft.com/office/officeart/2005/8/layout/vList2"/>
    <dgm:cxn modelId="{17DE9A03-39E6-4D5B-8F0C-041A26437061}" type="presParOf" srcId="{84677460-A63C-497C-B47E-988C66738E8E}" destId="{196B3F78-12CF-4FE2-855D-97574590B2FE}"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F8E890-CEFF-43AD-981C-31D8470E8C4F}">
      <dsp:nvSpPr>
        <dsp:cNvPr id="0" name=""/>
        <dsp:cNvSpPr/>
      </dsp:nvSpPr>
      <dsp:spPr>
        <a:xfrm>
          <a:off x="0" y="33633"/>
          <a:ext cx="10850366" cy="5616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Font typeface="Arial" panose="020B0604020202020204" pitchFamily="34" charset="0"/>
            <a:buNone/>
          </a:pPr>
          <a:r>
            <a:rPr lang="en-US" sz="2000" b="1" kern="1200" dirty="0"/>
            <a:t>ROS vote - April 2 – </a:t>
          </a:r>
          <a:r>
            <a:rPr lang="en-US" sz="2000" b="1" kern="1200" dirty="0">
              <a:solidFill>
                <a:schemeClr val="accent5"/>
              </a:solidFill>
            </a:rPr>
            <a:t>Passed</a:t>
          </a:r>
          <a:endParaRPr lang="en-US" sz="2000" b="1" kern="1200" dirty="0"/>
        </a:p>
      </dsp:txBody>
      <dsp:txXfrm>
        <a:off x="27415" y="61048"/>
        <a:ext cx="10795536" cy="506770"/>
      </dsp:txXfrm>
    </dsp:sp>
    <dsp:sp modelId="{0B8EB391-2B77-481E-B0B0-99F99199F29D}">
      <dsp:nvSpPr>
        <dsp:cNvPr id="0" name=""/>
        <dsp:cNvSpPr/>
      </dsp:nvSpPr>
      <dsp:spPr>
        <a:xfrm>
          <a:off x="0" y="595233"/>
          <a:ext cx="10850366" cy="14593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4499"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a:t>Recommend approval of </a:t>
          </a:r>
          <a:r>
            <a:rPr lang="en-US" sz="1800" b="1" kern="1200" dirty="0"/>
            <a:t>NOGRR282</a:t>
          </a:r>
          <a:r>
            <a:rPr lang="en-US" sz="1800" kern="1200" dirty="0"/>
            <a:t> with ERCOT 3/27/2026 comments revised by ROS</a:t>
          </a:r>
        </a:p>
        <a:p>
          <a:pPr marL="342900" lvl="2" indent="-171450" algn="l" defTabSz="800100">
            <a:lnSpc>
              <a:spcPct val="90000"/>
            </a:lnSpc>
            <a:spcBef>
              <a:spcPct val="0"/>
            </a:spcBef>
            <a:spcAft>
              <a:spcPct val="20000"/>
            </a:spcAft>
            <a:buChar char="•"/>
          </a:pPr>
          <a:r>
            <a:rPr lang="en-US" sz="1800" kern="1200" dirty="0"/>
            <a:t>93.1% approval with 8 abstentions; 1 opposing vote (Industrial consumer)</a:t>
          </a:r>
        </a:p>
        <a:p>
          <a:pPr marL="171450" lvl="1" indent="-171450" algn="l" defTabSz="800100">
            <a:lnSpc>
              <a:spcPct val="90000"/>
            </a:lnSpc>
            <a:spcBef>
              <a:spcPct val="0"/>
            </a:spcBef>
            <a:spcAft>
              <a:spcPct val="20000"/>
            </a:spcAft>
            <a:buChar char="•"/>
          </a:pPr>
          <a:r>
            <a:rPr lang="en-US" sz="1800" kern="1200" dirty="0"/>
            <a:t>Endorse </a:t>
          </a:r>
          <a:r>
            <a:rPr lang="en-US" sz="1800" b="1" kern="1200" dirty="0"/>
            <a:t>NPRR1308</a:t>
          </a:r>
          <a:r>
            <a:rPr lang="en-US" sz="1800" kern="1200" dirty="0"/>
            <a:t> as submitted</a:t>
          </a:r>
        </a:p>
        <a:p>
          <a:pPr marL="342900" lvl="2" indent="-171450" algn="l" defTabSz="800100">
            <a:lnSpc>
              <a:spcPct val="90000"/>
            </a:lnSpc>
            <a:spcBef>
              <a:spcPct val="0"/>
            </a:spcBef>
            <a:spcAft>
              <a:spcPct val="20000"/>
            </a:spcAft>
            <a:buChar char="•"/>
          </a:pPr>
          <a:r>
            <a:rPr lang="en-US" sz="1800" kern="1200" dirty="0"/>
            <a:t>93.1% approval with 3 abstentions; 1 opposing vote (Industrial consumer)</a:t>
          </a:r>
        </a:p>
        <a:p>
          <a:pPr marL="171450" lvl="1" indent="-171450" algn="l" defTabSz="800100">
            <a:lnSpc>
              <a:spcPct val="90000"/>
            </a:lnSpc>
            <a:spcBef>
              <a:spcPct val="0"/>
            </a:spcBef>
            <a:spcAft>
              <a:spcPct val="20000"/>
            </a:spcAft>
            <a:buFont typeface="Arial" panose="020B0604020202020204" pitchFamily="34" charset="0"/>
            <a:buChar char="•"/>
          </a:pPr>
          <a:r>
            <a:rPr lang="en-US" sz="1800" kern="1200" dirty="0">
              <a:solidFill>
                <a:schemeClr val="accent1"/>
              </a:solidFill>
              <a:hlinkClick xmlns:r="http://schemas.openxmlformats.org/officeDocument/2006/relationships" r:id="rId1">
                <a:extLst>
                  <a:ext uri="{A12FA001-AC4F-418D-AE19-62706E023703}">
                    <ahyp:hlinkClr xmlns:ahyp="http://schemas.microsoft.com/office/drawing/2018/hyperlinkcolor" val="tx"/>
                  </a:ext>
                </a:extLst>
              </a:hlinkClick>
            </a:rPr>
            <a:t>ERCOT ROS Presentation</a:t>
          </a:r>
          <a:r>
            <a:rPr lang="en-US" sz="1800" kern="1200" dirty="0">
              <a:solidFill>
                <a:schemeClr val="accent1"/>
              </a:solidFill>
            </a:rPr>
            <a:t> </a:t>
          </a:r>
          <a:r>
            <a:rPr lang="en-US" sz="1800" kern="1200" dirty="0"/>
            <a:t>(technical requirement revisions)</a:t>
          </a:r>
        </a:p>
      </dsp:txBody>
      <dsp:txXfrm>
        <a:off x="0" y="595233"/>
        <a:ext cx="10850366" cy="1459350"/>
      </dsp:txXfrm>
    </dsp:sp>
    <dsp:sp modelId="{E639B792-491F-4DAB-97E2-0CAD0460F15D}">
      <dsp:nvSpPr>
        <dsp:cNvPr id="0" name=""/>
        <dsp:cNvSpPr/>
      </dsp:nvSpPr>
      <dsp:spPr>
        <a:xfrm>
          <a:off x="0" y="2054583"/>
          <a:ext cx="10850366" cy="5616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t>ERCOT submitted comments on 4/13/2026</a:t>
          </a:r>
        </a:p>
      </dsp:txBody>
      <dsp:txXfrm>
        <a:off x="27415" y="2081998"/>
        <a:ext cx="10795536" cy="506770"/>
      </dsp:txXfrm>
    </dsp:sp>
    <dsp:sp modelId="{0589D7CE-17CB-49D5-AFC3-D080FA846D49}">
      <dsp:nvSpPr>
        <dsp:cNvPr id="0" name=""/>
        <dsp:cNvSpPr/>
      </dsp:nvSpPr>
      <dsp:spPr>
        <a:xfrm>
          <a:off x="0" y="2616183"/>
          <a:ext cx="10850366" cy="49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4499"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a:t>Changed name from Large Electronic Load (LEL) to Large Computational Load (LCL)</a:t>
          </a:r>
        </a:p>
      </dsp:txBody>
      <dsp:txXfrm>
        <a:off x="0" y="2616183"/>
        <a:ext cx="10850366" cy="496800"/>
      </dsp:txXfrm>
    </dsp:sp>
    <dsp:sp modelId="{49AEA424-32C6-43F3-A3F1-BF5696AF8472}">
      <dsp:nvSpPr>
        <dsp:cNvPr id="0" name=""/>
        <dsp:cNvSpPr/>
      </dsp:nvSpPr>
      <dsp:spPr>
        <a:xfrm>
          <a:off x="0" y="3112983"/>
          <a:ext cx="10850366" cy="5616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t>PRS vote - April 15 (NPRR 1308 only) – </a:t>
          </a:r>
          <a:r>
            <a:rPr lang="en-US" sz="2000" b="1" kern="1200" dirty="0">
              <a:solidFill>
                <a:schemeClr val="accent5"/>
              </a:solidFill>
            </a:rPr>
            <a:t>Passed</a:t>
          </a:r>
          <a:endParaRPr lang="en-US" sz="2000" b="1" kern="1200" dirty="0"/>
        </a:p>
      </dsp:txBody>
      <dsp:txXfrm>
        <a:off x="27415" y="3140398"/>
        <a:ext cx="10795536" cy="506770"/>
      </dsp:txXfrm>
    </dsp:sp>
    <dsp:sp modelId="{AFCB5769-2790-4C01-939A-0FE02CC6D145}">
      <dsp:nvSpPr>
        <dsp:cNvPr id="0" name=""/>
        <dsp:cNvSpPr/>
      </dsp:nvSpPr>
      <dsp:spPr>
        <a:xfrm>
          <a:off x="0" y="3674583"/>
          <a:ext cx="10850366" cy="574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4499"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a:t>Recommend approval of </a:t>
          </a:r>
          <a:r>
            <a:rPr lang="en-US" sz="1800" b="1" kern="1200" dirty="0"/>
            <a:t>NPRR1308</a:t>
          </a:r>
          <a:r>
            <a:rPr lang="en-US" sz="1800" kern="1200" dirty="0"/>
            <a:t> with 4/13/2026 ERCOT comments</a:t>
          </a:r>
          <a:endParaRPr lang="en-US" sz="1800" b="1" kern="1200" dirty="0"/>
        </a:p>
        <a:p>
          <a:pPr marL="342900" lvl="2" indent="-171450" algn="l" defTabSz="800100">
            <a:lnSpc>
              <a:spcPct val="90000"/>
            </a:lnSpc>
            <a:spcBef>
              <a:spcPct val="0"/>
            </a:spcBef>
            <a:spcAft>
              <a:spcPct val="20000"/>
            </a:spcAft>
            <a:buChar char="•"/>
          </a:pPr>
          <a:r>
            <a:rPr lang="en-US" sz="1800" kern="1200" dirty="0"/>
            <a:t>92.9% approval with 0 abstentions; 1 opposing vote (Industrial consumer)</a:t>
          </a:r>
        </a:p>
      </dsp:txBody>
      <dsp:txXfrm>
        <a:off x="0" y="3674583"/>
        <a:ext cx="10850366" cy="574425"/>
      </dsp:txXfrm>
    </dsp:sp>
    <dsp:sp modelId="{8A8581BD-009F-4158-8438-8853D211168F}">
      <dsp:nvSpPr>
        <dsp:cNvPr id="0" name=""/>
        <dsp:cNvSpPr/>
      </dsp:nvSpPr>
      <dsp:spPr>
        <a:xfrm>
          <a:off x="0" y="4249008"/>
          <a:ext cx="10850366" cy="5616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t>Next Steps</a:t>
          </a:r>
        </a:p>
      </dsp:txBody>
      <dsp:txXfrm>
        <a:off x="27415" y="4276423"/>
        <a:ext cx="10795536" cy="506770"/>
      </dsp:txXfrm>
    </dsp:sp>
    <dsp:sp modelId="{C62C178B-175A-427C-9B69-303CCA6F60A6}">
      <dsp:nvSpPr>
        <dsp:cNvPr id="0" name=""/>
        <dsp:cNvSpPr/>
      </dsp:nvSpPr>
      <dsp:spPr>
        <a:xfrm>
          <a:off x="0" y="4810608"/>
          <a:ext cx="10850366" cy="574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4499"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a:t>ERCOT seeking vote on NPRR1308 and NOGRR282 at TAC today</a:t>
          </a:r>
        </a:p>
        <a:p>
          <a:pPr marL="171450" lvl="1" indent="-171450" algn="l" defTabSz="800100">
            <a:lnSpc>
              <a:spcPct val="90000"/>
            </a:lnSpc>
            <a:spcBef>
              <a:spcPct val="0"/>
            </a:spcBef>
            <a:spcAft>
              <a:spcPct val="20000"/>
            </a:spcAft>
            <a:buChar char="•"/>
          </a:pPr>
          <a:r>
            <a:rPr lang="en-US" sz="1800" kern="1200" dirty="0"/>
            <a:t>Target June BOD vote</a:t>
          </a:r>
        </a:p>
      </dsp:txBody>
      <dsp:txXfrm>
        <a:off x="0" y="4810608"/>
        <a:ext cx="10850366" cy="5744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72D817-3CDF-4557-8A76-E7BD867B6B86}">
      <dsp:nvSpPr>
        <dsp:cNvPr id="0" name=""/>
        <dsp:cNvSpPr/>
      </dsp:nvSpPr>
      <dsp:spPr>
        <a:xfrm>
          <a:off x="3362" y="35154"/>
          <a:ext cx="3278232" cy="691200"/>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l" defTabSz="800100">
            <a:lnSpc>
              <a:spcPct val="90000"/>
            </a:lnSpc>
            <a:spcBef>
              <a:spcPct val="0"/>
            </a:spcBef>
            <a:spcAft>
              <a:spcPct val="35000"/>
            </a:spcAft>
            <a:buNone/>
          </a:pPr>
          <a:r>
            <a:rPr lang="en-US" sz="1800" kern="1200" dirty="0"/>
            <a:t>Comments with Formal ERCOT Response</a:t>
          </a:r>
        </a:p>
      </dsp:txBody>
      <dsp:txXfrm>
        <a:off x="3362" y="35154"/>
        <a:ext cx="3278232" cy="691200"/>
      </dsp:txXfrm>
    </dsp:sp>
    <dsp:sp modelId="{A6E44C51-BDF8-41D5-87A2-303311ED59E4}">
      <dsp:nvSpPr>
        <dsp:cNvPr id="0" name=""/>
        <dsp:cNvSpPr/>
      </dsp:nvSpPr>
      <dsp:spPr>
        <a:xfrm>
          <a:off x="3362" y="726354"/>
          <a:ext cx="3278232" cy="4755712"/>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lrTx/>
            <a:buSzTx/>
            <a:buFont typeface="Arial" panose="020B0604020202020204" pitchFamily="34" charset="0"/>
            <a:buChar char="•"/>
          </a:pPr>
          <a:r>
            <a:rPr kumimoji="0" lang="en-US" sz="1600" b="0" i="0" u="none" strike="noStrike" kern="1200" cap="none" spc="0" normalizeH="0" baseline="0" noProof="0" dirty="0">
              <a:ln>
                <a:noFill/>
              </a:ln>
              <a:effectLst/>
              <a:uLnTx/>
              <a:uFillTx/>
              <a:latin typeface="Arial" panose="020B0604020202020204"/>
              <a:ea typeface="+mn-ea"/>
              <a:cs typeface="+mn-cs"/>
            </a:rPr>
            <a:t>AEP 12/5/2025 Comments</a:t>
          </a:r>
          <a:endParaRPr lang="en-US" sz="1600" kern="1200" dirty="0"/>
        </a:p>
        <a:p>
          <a:pPr marL="342900" lvl="2" indent="-171450" algn="l" defTabSz="711200">
            <a:lnSpc>
              <a:spcPct val="90000"/>
            </a:lnSpc>
            <a:spcBef>
              <a:spcPct val="0"/>
            </a:spcBef>
            <a:spcAft>
              <a:spcPct val="15000"/>
            </a:spcAft>
            <a:buChar char="•"/>
          </a:pPr>
          <a:r>
            <a:rPr kumimoji="0" lang="en-US" sz="1600" b="0" i="1" u="none" strike="noStrike" kern="1200" cap="none" spc="0" normalizeH="0" baseline="0" noProof="0" dirty="0">
              <a:ln>
                <a:noFill/>
              </a:ln>
              <a:solidFill>
                <a:schemeClr val="accent1"/>
              </a:solidFill>
              <a:effectLst/>
              <a:uLnTx/>
              <a:uFillTx/>
              <a:latin typeface="Arial" panose="020B0604020202020204"/>
              <a:ea typeface="+mn-ea"/>
              <a:cs typeface="+mn-cs"/>
            </a:rPr>
            <a:t>Discussed at DWG</a:t>
          </a:r>
        </a:p>
        <a:p>
          <a:pPr marL="342900" lvl="2" indent="-171450" algn="l" defTabSz="711200">
            <a:lnSpc>
              <a:spcPct val="90000"/>
            </a:lnSpc>
            <a:spcBef>
              <a:spcPct val="0"/>
            </a:spcBef>
            <a:spcAft>
              <a:spcPct val="15000"/>
            </a:spcAft>
            <a:buChar char="•"/>
          </a:pPr>
          <a:r>
            <a:rPr kumimoji="0" lang="en-US" sz="1600" b="0" i="1" u="none" strike="noStrike" kern="1200" cap="none" spc="0" normalizeH="0" baseline="0" noProof="0" dirty="0">
              <a:ln>
                <a:noFill/>
              </a:ln>
              <a:solidFill>
                <a:schemeClr val="accent1"/>
              </a:solidFill>
              <a:effectLst/>
              <a:uLnTx/>
              <a:uFillTx/>
              <a:latin typeface="Arial" panose="020B0604020202020204"/>
              <a:ea typeface="+mn-ea"/>
              <a:cs typeface="+mn-cs"/>
            </a:rPr>
            <a:t>ERCOT responded on 3/11/2026</a:t>
          </a:r>
        </a:p>
        <a:p>
          <a:pPr marL="171450" lvl="1" indent="-171450" algn="l" defTabSz="711200">
            <a:lnSpc>
              <a:spcPct val="90000"/>
            </a:lnSpc>
            <a:spcBef>
              <a:spcPct val="0"/>
            </a:spcBef>
            <a:spcAft>
              <a:spcPct val="15000"/>
            </a:spcAft>
            <a:buChar char="•"/>
          </a:pPr>
          <a:r>
            <a:rPr kumimoji="0" lang="en-US" sz="1600" b="0" i="0" u="none" strike="noStrike" kern="1200" cap="none" spc="0" normalizeH="0" baseline="0" noProof="0" dirty="0">
              <a:ln>
                <a:noFill/>
              </a:ln>
              <a:effectLst/>
              <a:uLnTx/>
              <a:uFillTx/>
              <a:latin typeface="Arial" panose="020B0604020202020204"/>
              <a:ea typeface="+mn-ea"/>
              <a:cs typeface="+mn-cs"/>
            </a:rPr>
            <a:t>Tesla 12/18/2025 Comments</a:t>
          </a:r>
        </a:p>
        <a:p>
          <a:pPr marL="342900" lvl="2" indent="-171450" algn="l" defTabSz="711200">
            <a:lnSpc>
              <a:spcPct val="90000"/>
            </a:lnSpc>
            <a:spcBef>
              <a:spcPct val="0"/>
            </a:spcBef>
            <a:spcAft>
              <a:spcPct val="15000"/>
            </a:spcAft>
            <a:buChar char="•"/>
          </a:pPr>
          <a:r>
            <a:rPr kumimoji="0" lang="en-US" sz="1600" b="0" i="1" u="none" strike="noStrike" kern="1200" cap="none" spc="0" normalizeH="0" baseline="0" noProof="0" dirty="0">
              <a:ln>
                <a:noFill/>
              </a:ln>
              <a:solidFill>
                <a:schemeClr val="accent1"/>
              </a:solidFill>
              <a:effectLst/>
              <a:uLnTx/>
              <a:uFillTx/>
              <a:latin typeface="Arial" panose="020B0604020202020204"/>
              <a:ea typeface="+mn-ea"/>
              <a:cs typeface="+mn-cs"/>
            </a:rPr>
            <a:t>ERCOT responded on 1/30/2026</a:t>
          </a:r>
        </a:p>
        <a:p>
          <a:pPr marL="171450" lvl="1" indent="-171450" algn="l" defTabSz="711200">
            <a:lnSpc>
              <a:spcPct val="90000"/>
            </a:lnSpc>
            <a:spcBef>
              <a:spcPct val="0"/>
            </a:spcBef>
            <a:spcAft>
              <a:spcPct val="15000"/>
            </a:spcAft>
            <a:buChar char="•"/>
          </a:pPr>
          <a:r>
            <a:rPr kumimoji="0" lang="en-US" sz="1600" b="0" i="0" u="none" strike="noStrike" kern="1200" cap="none" spc="0" normalizeH="0" baseline="0" noProof="0" dirty="0">
              <a:ln>
                <a:noFill/>
              </a:ln>
              <a:effectLst/>
              <a:uLnTx/>
              <a:uFillTx/>
              <a:latin typeface="Arial" panose="020B0604020202020204"/>
              <a:ea typeface="+mn-ea"/>
              <a:cs typeface="+mn-cs"/>
            </a:rPr>
            <a:t>Onward Energy 1/23/2026 Comments</a:t>
          </a:r>
        </a:p>
        <a:p>
          <a:pPr marL="342900" lvl="2" indent="-171450" algn="l" defTabSz="711200">
            <a:lnSpc>
              <a:spcPct val="90000"/>
            </a:lnSpc>
            <a:spcBef>
              <a:spcPct val="0"/>
            </a:spcBef>
            <a:spcAft>
              <a:spcPct val="15000"/>
            </a:spcAft>
            <a:buChar char="•"/>
          </a:pPr>
          <a:r>
            <a:rPr kumimoji="0" lang="en-US" sz="1600" b="0" i="1" u="none" strike="noStrike" kern="1200" cap="none" spc="0" normalizeH="0" baseline="0" noProof="0" dirty="0">
              <a:ln>
                <a:noFill/>
              </a:ln>
              <a:solidFill>
                <a:schemeClr val="accent1"/>
              </a:solidFill>
              <a:effectLst/>
              <a:uLnTx/>
              <a:uFillTx/>
              <a:latin typeface="Arial" panose="020B0604020202020204"/>
              <a:ea typeface="+mn-ea"/>
              <a:cs typeface="+mn-cs"/>
            </a:rPr>
            <a:t>ERCOT responded on 2/16/2026</a:t>
          </a:r>
        </a:p>
        <a:p>
          <a:pPr marL="171450" lvl="1" indent="-171450" algn="l" defTabSz="711200">
            <a:lnSpc>
              <a:spcPct val="90000"/>
            </a:lnSpc>
            <a:spcBef>
              <a:spcPct val="0"/>
            </a:spcBef>
            <a:spcAft>
              <a:spcPct val="15000"/>
            </a:spcAft>
            <a:buChar char="•"/>
          </a:pPr>
          <a:r>
            <a:rPr kumimoji="0" lang="en-US" sz="1600" b="0" i="0" u="none" strike="noStrike" kern="1200" cap="none" spc="0" normalizeH="0" baseline="0" noProof="0" dirty="0">
              <a:ln>
                <a:noFill/>
              </a:ln>
              <a:effectLst/>
              <a:uLnTx/>
              <a:uFillTx/>
              <a:latin typeface="Arial" panose="020B0604020202020204"/>
              <a:ea typeface="+mn-ea"/>
              <a:cs typeface="+mn-cs"/>
            </a:rPr>
            <a:t>Data Center Coalition 2/9/2026 Comments</a:t>
          </a:r>
        </a:p>
        <a:p>
          <a:pPr marL="342900" lvl="2" indent="-171450" algn="l" defTabSz="711200">
            <a:lnSpc>
              <a:spcPct val="90000"/>
            </a:lnSpc>
            <a:spcBef>
              <a:spcPct val="0"/>
            </a:spcBef>
            <a:spcAft>
              <a:spcPct val="15000"/>
            </a:spcAft>
            <a:buChar char="•"/>
          </a:pPr>
          <a:r>
            <a:rPr kumimoji="0" lang="en-US" sz="1600" b="0" i="1" u="none" strike="noStrike" kern="1200" cap="none" spc="0" normalizeH="0" baseline="0" noProof="0" dirty="0">
              <a:ln>
                <a:noFill/>
              </a:ln>
              <a:solidFill>
                <a:schemeClr val="accent1"/>
              </a:solidFill>
              <a:effectLst/>
              <a:uLnTx/>
              <a:uFillTx/>
              <a:latin typeface="Arial" panose="020B0604020202020204"/>
              <a:ea typeface="+mn-ea"/>
              <a:cs typeface="+mn-cs"/>
            </a:rPr>
            <a:t>ERCOT responded on 3/11/2026</a:t>
          </a:r>
        </a:p>
        <a:p>
          <a:pPr marL="171450" lvl="1" indent="-171450" algn="l" defTabSz="711200">
            <a:lnSpc>
              <a:spcPct val="90000"/>
            </a:lnSpc>
            <a:spcBef>
              <a:spcPct val="0"/>
            </a:spcBef>
            <a:spcAft>
              <a:spcPct val="15000"/>
            </a:spcAft>
            <a:buChar char="•"/>
          </a:pPr>
          <a:r>
            <a:rPr kumimoji="0" lang="en-US" sz="1600" b="0" i="0" u="none" strike="noStrike" kern="1200" cap="none" spc="0" normalizeH="0" baseline="0" noProof="0" dirty="0">
              <a:ln>
                <a:noFill/>
              </a:ln>
              <a:effectLst/>
              <a:uLnTx/>
              <a:uFillTx/>
              <a:latin typeface="Arial" panose="020B0604020202020204"/>
              <a:ea typeface="+mn-ea"/>
              <a:cs typeface="+mn-cs"/>
            </a:rPr>
            <a:t>Data Center Coalition 3/12/2026 Comments</a:t>
          </a:r>
          <a:endParaRPr kumimoji="0" lang="en-US" sz="1600" b="0" i="1" u="none" strike="noStrike" kern="1200" cap="none" spc="0" normalizeH="0" baseline="0" noProof="0" dirty="0">
            <a:ln>
              <a:noFill/>
            </a:ln>
            <a:solidFill>
              <a:schemeClr val="accent1"/>
            </a:solidFill>
            <a:effectLst/>
            <a:uLnTx/>
            <a:uFillTx/>
            <a:latin typeface="Arial" panose="020B0604020202020204"/>
            <a:ea typeface="+mn-ea"/>
            <a:cs typeface="+mn-cs"/>
          </a:endParaRPr>
        </a:p>
        <a:p>
          <a:pPr marL="342900" lvl="2" indent="-171450" algn="l" defTabSz="711200">
            <a:lnSpc>
              <a:spcPct val="90000"/>
            </a:lnSpc>
            <a:spcBef>
              <a:spcPct val="0"/>
            </a:spcBef>
            <a:spcAft>
              <a:spcPct val="15000"/>
            </a:spcAft>
            <a:buChar char="•"/>
          </a:pPr>
          <a:r>
            <a:rPr kumimoji="0" lang="en-US" sz="1600" b="0" i="1" u="none" strike="noStrike" kern="1200" cap="none" spc="0" normalizeH="0" baseline="0" noProof="0" dirty="0">
              <a:ln>
                <a:noFill/>
              </a:ln>
              <a:solidFill>
                <a:schemeClr val="accent1"/>
              </a:solidFill>
              <a:effectLst/>
              <a:uLnTx/>
              <a:uFillTx/>
              <a:latin typeface="Arial" panose="020B0604020202020204"/>
              <a:ea typeface="+mn-ea"/>
              <a:cs typeface="+mn-cs"/>
            </a:rPr>
            <a:t>ERCOT responded on 3/27/2026</a:t>
          </a:r>
        </a:p>
      </dsp:txBody>
      <dsp:txXfrm>
        <a:off x="3362" y="726354"/>
        <a:ext cx="3278232" cy="4755712"/>
      </dsp:txXfrm>
    </dsp:sp>
    <dsp:sp modelId="{8C66718F-212B-41A4-BE55-EE1C2F85442A}">
      <dsp:nvSpPr>
        <dsp:cNvPr id="0" name=""/>
        <dsp:cNvSpPr/>
      </dsp:nvSpPr>
      <dsp:spPr>
        <a:xfrm>
          <a:off x="3740547" y="35154"/>
          <a:ext cx="3278232" cy="691200"/>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l" defTabSz="800100">
            <a:lnSpc>
              <a:spcPct val="90000"/>
            </a:lnSpc>
            <a:spcBef>
              <a:spcPct val="0"/>
            </a:spcBef>
            <a:spcAft>
              <a:spcPct val="35000"/>
            </a:spcAft>
            <a:buNone/>
          </a:pPr>
          <a:r>
            <a:rPr lang="en-US" sz="1800" kern="1200" dirty="0"/>
            <a:t>Comments w/o Formal ERCOT Response</a:t>
          </a:r>
        </a:p>
      </dsp:txBody>
      <dsp:txXfrm>
        <a:off x="3740547" y="35154"/>
        <a:ext cx="3278232" cy="691200"/>
      </dsp:txXfrm>
    </dsp:sp>
    <dsp:sp modelId="{2929306E-9235-4BD7-887F-2F1A2AC24D49}">
      <dsp:nvSpPr>
        <dsp:cNvPr id="0" name=""/>
        <dsp:cNvSpPr/>
      </dsp:nvSpPr>
      <dsp:spPr>
        <a:xfrm>
          <a:off x="3740547" y="726354"/>
          <a:ext cx="3278232" cy="4755712"/>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14300" lvl="1" indent="-114300" algn="l" defTabSz="666750">
            <a:lnSpc>
              <a:spcPct val="90000"/>
            </a:lnSpc>
            <a:spcBef>
              <a:spcPct val="0"/>
            </a:spcBef>
            <a:spcAft>
              <a:spcPct val="15000"/>
            </a:spcAft>
            <a:buChar char="•"/>
          </a:pPr>
          <a:r>
            <a:rPr kumimoji="0" lang="en-US" sz="1600" b="0" i="0" u="none" strike="noStrike" kern="1200" cap="none" spc="0" normalizeH="0" baseline="0" dirty="0">
              <a:ln>
                <a:noFill/>
              </a:ln>
              <a:solidFill>
                <a:srgbClr val="171A1C">
                  <a:hueOff val="0"/>
                  <a:satOff val="0"/>
                  <a:lumOff val="0"/>
                  <a:alphaOff val="0"/>
                </a:srgbClr>
              </a:solidFill>
              <a:effectLst/>
              <a:uLnTx/>
              <a:uFillTx/>
              <a:latin typeface="Arial" panose="020B0604020202020204"/>
              <a:ea typeface="+mn-ea"/>
              <a:cs typeface="+mn-cs"/>
            </a:rPr>
            <a:t>Texas Blockchain Council 2/18/2026 and 3/18/2026 Comments</a:t>
          </a:r>
        </a:p>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No suggested revisions</a:t>
          </a:r>
        </a:p>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Cannot meet proposed low voltage RT requirements</a:t>
          </a:r>
        </a:p>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Claim RT solutions are neither practical nor economically viable for cryptocurrency Facilities</a:t>
          </a:r>
        </a:p>
        <a:p>
          <a:pPr marL="114300" lvl="1" indent="-114300" algn="l" defTabSz="666750">
            <a:lnSpc>
              <a:spcPct val="90000"/>
            </a:lnSpc>
            <a:spcBef>
              <a:spcPct val="0"/>
            </a:spcBef>
            <a:spcAft>
              <a:spcPct val="15000"/>
            </a:spcAft>
            <a:buChar char="•"/>
          </a:pPr>
          <a:r>
            <a:rPr kumimoji="0" lang="en-US" sz="1600" b="0" i="0" u="none" strike="noStrike" kern="1200" cap="none" spc="0" normalizeH="0" baseline="0" dirty="0">
              <a:ln>
                <a:noFill/>
              </a:ln>
              <a:solidFill>
                <a:srgbClr val="171A1C">
                  <a:hueOff val="0"/>
                  <a:satOff val="0"/>
                  <a:lumOff val="0"/>
                  <a:alphaOff val="0"/>
                </a:srgbClr>
              </a:solidFill>
              <a:effectLst/>
              <a:uLnTx/>
              <a:uFillTx/>
              <a:latin typeface="Arial" panose="020B0604020202020204"/>
              <a:ea typeface="+mn-ea"/>
              <a:cs typeface="+mn-cs"/>
            </a:rPr>
            <a:t>Schaper Energy Consultants 3/18/2026 Comments</a:t>
          </a:r>
        </a:p>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Transmission/Market solution requested</a:t>
          </a:r>
        </a:p>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Exemption criteria</a:t>
          </a:r>
        </a:p>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Compliance/Re-Study Risk with PGRR144</a:t>
          </a:r>
        </a:p>
        <a:p>
          <a:pPr marL="114300" lvl="1" indent="-114300" algn="l" defTabSz="666750">
            <a:lnSpc>
              <a:spcPct val="90000"/>
            </a:lnSpc>
            <a:spcBef>
              <a:spcPct val="0"/>
            </a:spcBef>
            <a:spcAft>
              <a:spcPct val="15000"/>
            </a:spcAft>
            <a:buChar char="•"/>
          </a:pPr>
          <a:r>
            <a:rPr kumimoji="0" lang="en-US" sz="1600" b="0" i="0" u="none" strike="noStrike" kern="1200" cap="none" spc="0" normalizeH="0" baseline="0" dirty="0">
              <a:ln>
                <a:noFill/>
              </a:ln>
              <a:solidFill>
                <a:srgbClr val="171A1C">
                  <a:hueOff val="0"/>
                  <a:satOff val="0"/>
                  <a:lumOff val="0"/>
                  <a:alphaOff val="0"/>
                </a:srgbClr>
              </a:solidFill>
              <a:effectLst/>
              <a:uLnTx/>
              <a:uFillTx/>
              <a:latin typeface="Arial" panose="020B0604020202020204"/>
              <a:ea typeface="+mn-ea"/>
              <a:cs typeface="+mn-cs"/>
            </a:rPr>
            <a:t>Google 3/31/2026 Comments</a:t>
          </a:r>
        </a:p>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Addressed in ERCOT response to DCC comments</a:t>
          </a:r>
        </a:p>
      </dsp:txBody>
      <dsp:txXfrm>
        <a:off x="3740547" y="726354"/>
        <a:ext cx="3278232" cy="4755712"/>
      </dsp:txXfrm>
    </dsp:sp>
    <dsp:sp modelId="{C6D5A5FA-F34C-4397-92F2-579575A5A54E}">
      <dsp:nvSpPr>
        <dsp:cNvPr id="0" name=""/>
        <dsp:cNvSpPr/>
      </dsp:nvSpPr>
      <dsp:spPr>
        <a:xfrm>
          <a:off x="7477732" y="35154"/>
          <a:ext cx="3278232" cy="691200"/>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l" defTabSz="800100">
            <a:lnSpc>
              <a:spcPct val="90000"/>
            </a:lnSpc>
            <a:spcBef>
              <a:spcPct val="0"/>
            </a:spcBef>
            <a:spcAft>
              <a:spcPct val="35000"/>
            </a:spcAft>
            <a:buNone/>
          </a:pPr>
          <a:r>
            <a:rPr lang="en-US" sz="1800" kern="1200" dirty="0"/>
            <a:t>ERCOT 4/24/2026 Comments</a:t>
          </a:r>
        </a:p>
      </dsp:txBody>
      <dsp:txXfrm>
        <a:off x="7477732" y="35154"/>
        <a:ext cx="3278232" cy="691200"/>
      </dsp:txXfrm>
    </dsp:sp>
    <dsp:sp modelId="{F62B37DC-7721-42AA-82DA-96E1BA418299}">
      <dsp:nvSpPr>
        <dsp:cNvPr id="0" name=""/>
        <dsp:cNvSpPr/>
      </dsp:nvSpPr>
      <dsp:spPr>
        <a:xfrm>
          <a:off x="7477732" y="726354"/>
          <a:ext cx="3278232" cy="4755712"/>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14300" lvl="1" indent="-114300" algn="l" defTabSz="666750">
            <a:lnSpc>
              <a:spcPct val="90000"/>
            </a:lnSpc>
            <a:spcBef>
              <a:spcPct val="0"/>
            </a:spcBef>
            <a:spcAft>
              <a:spcPct val="15000"/>
            </a:spcAft>
            <a:buChar char="•"/>
          </a:pPr>
          <a:r>
            <a:rPr kumimoji="0" lang="en-US" sz="1800" b="0" i="0" u="none" strike="noStrike" kern="1200" cap="none" spc="0" normalizeH="0" baseline="0" dirty="0">
              <a:ln>
                <a:noFill/>
              </a:ln>
              <a:solidFill>
                <a:srgbClr val="171A1C">
                  <a:hueOff val="0"/>
                  <a:satOff val="0"/>
                  <a:lumOff val="0"/>
                  <a:alphaOff val="0"/>
                </a:srgbClr>
              </a:solidFill>
              <a:effectLst/>
              <a:uLnTx/>
              <a:uFillTx/>
              <a:latin typeface="Arial" panose="020B0604020202020204"/>
              <a:ea typeface="+mn-ea"/>
              <a:cs typeface="+mn-cs"/>
            </a:rPr>
            <a:t>Address the following comments:</a:t>
          </a:r>
        </a:p>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TIEC 3/25/2026 comments</a:t>
          </a:r>
        </a:p>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Texas Blockchain Council 4/1/2026 comments</a:t>
          </a:r>
        </a:p>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err="1">
              <a:ln>
                <a:noFill/>
              </a:ln>
              <a:solidFill>
                <a:srgbClr val="005763"/>
              </a:solidFill>
              <a:effectLst/>
              <a:uLnTx/>
              <a:uFillTx/>
              <a:latin typeface="Arial" panose="020B0604020202020204"/>
              <a:ea typeface="+mn-ea"/>
              <a:cs typeface="+mn-cs"/>
            </a:rPr>
            <a:t>Vistra</a:t>
          </a: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 4/14/2026 Comments</a:t>
          </a:r>
        </a:p>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Intersect Power 4/1/2026 comments</a:t>
          </a:r>
        </a:p>
        <a:p>
          <a:pPr marL="171450" lvl="1" indent="-171450" algn="l" defTabSz="800100">
            <a:lnSpc>
              <a:spcPct val="90000"/>
            </a:lnSpc>
            <a:spcBef>
              <a:spcPct val="0"/>
            </a:spcBef>
            <a:spcAft>
              <a:spcPct val="15000"/>
            </a:spcAft>
            <a:buChar char="•"/>
          </a:pPr>
          <a:endParaRPr lang="en-US" sz="1800" kern="1200" dirty="0">
            <a:solidFill>
              <a:srgbClr val="171A1C">
                <a:hueOff val="0"/>
                <a:satOff val="0"/>
                <a:lumOff val="0"/>
                <a:alphaOff val="0"/>
              </a:srgbClr>
            </a:solidFill>
            <a:latin typeface="Arial"/>
            <a:ea typeface="+mn-ea"/>
            <a:cs typeface="+mn-cs"/>
          </a:endParaRPr>
        </a:p>
        <a:p>
          <a:pPr marL="171450" lvl="1" indent="-171450" algn="l" defTabSz="800100">
            <a:lnSpc>
              <a:spcPct val="90000"/>
            </a:lnSpc>
            <a:spcBef>
              <a:spcPct val="0"/>
            </a:spcBef>
            <a:spcAft>
              <a:spcPct val="15000"/>
            </a:spcAft>
            <a:buChar char="•"/>
          </a:pPr>
          <a:r>
            <a:rPr lang="en-US" sz="1800" kern="1200" dirty="0">
              <a:solidFill>
                <a:srgbClr val="171A1C">
                  <a:hueOff val="0"/>
                  <a:satOff val="0"/>
                  <a:lumOff val="0"/>
                  <a:alphaOff val="0"/>
                </a:srgbClr>
              </a:solidFill>
              <a:latin typeface="Arial"/>
              <a:ea typeface="+mn-ea"/>
              <a:cs typeface="+mn-cs"/>
            </a:rPr>
            <a:t>Two topics considered in ERCOT comments:</a:t>
          </a:r>
        </a:p>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ERCOT legal authority to adopt grid reliability requirements for Customers</a:t>
          </a:r>
        </a:p>
        <a:p>
          <a:pPr marL="228600" lvl="2" indent="-114300" algn="l" defTabSz="666750">
            <a:lnSpc>
              <a:spcPct val="90000"/>
            </a:lnSpc>
            <a:spcBef>
              <a:spcPct val="0"/>
            </a:spcBef>
            <a:spcAft>
              <a:spcPct val="15000"/>
            </a:spcAft>
            <a:buChar char="•"/>
          </a:pPr>
          <a:r>
            <a:rPr kumimoji="0" lang="en-US" sz="1600" b="0" i="1" u="none" strike="noStrike" kern="1200" cap="none" spc="0" normalizeH="0" baseline="0" dirty="0">
              <a:ln>
                <a:noFill/>
              </a:ln>
              <a:solidFill>
                <a:srgbClr val="005763"/>
              </a:solidFill>
              <a:effectLst/>
              <a:uLnTx/>
              <a:uFillTx/>
              <a:latin typeface="Arial" panose="020B0604020202020204"/>
              <a:ea typeface="+mn-ea"/>
              <a:cs typeface="+mn-cs"/>
            </a:rPr>
            <a:t>Exemption criteria of NOGRR282 requirements</a:t>
          </a:r>
        </a:p>
        <a:p>
          <a:pPr marL="342900" lvl="2" indent="0" algn="l" defTabSz="800100">
            <a:lnSpc>
              <a:spcPct val="90000"/>
            </a:lnSpc>
            <a:spcBef>
              <a:spcPct val="0"/>
            </a:spcBef>
            <a:spcAft>
              <a:spcPct val="15000"/>
            </a:spcAft>
            <a:buChar char="•"/>
          </a:pPr>
          <a:endParaRPr lang="en-US" sz="1800" kern="1200" dirty="0"/>
        </a:p>
      </dsp:txBody>
      <dsp:txXfrm>
        <a:off x="7477732" y="726354"/>
        <a:ext cx="3278232" cy="475571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4F9C1-A27D-4BC0-9821-86FB9B6DB893}">
      <dsp:nvSpPr>
        <dsp:cNvPr id="0" name=""/>
        <dsp:cNvSpPr/>
      </dsp:nvSpPr>
      <dsp:spPr>
        <a:xfrm>
          <a:off x="0" y="45779"/>
          <a:ext cx="11187714" cy="92663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t>LCL Facilities that meet the following criteria are exempt from FRT and VRT requirements in NOGRR282</a:t>
          </a:r>
        </a:p>
      </dsp:txBody>
      <dsp:txXfrm>
        <a:off x="45235" y="91014"/>
        <a:ext cx="11097244" cy="836169"/>
      </dsp:txXfrm>
    </dsp:sp>
    <dsp:sp modelId="{196B3F78-12CF-4FE2-855D-97574590B2FE}">
      <dsp:nvSpPr>
        <dsp:cNvPr id="0" name=""/>
        <dsp:cNvSpPr/>
      </dsp:nvSpPr>
      <dsp:spPr>
        <a:xfrm>
          <a:off x="0" y="972419"/>
          <a:ext cx="11187714" cy="3477600"/>
        </a:xfrm>
        <a:prstGeom prst="rect">
          <a:avLst/>
        </a:prstGeom>
        <a:solidFill>
          <a:schemeClr val="bg1"/>
        </a:solidFill>
        <a:ln>
          <a:noFill/>
        </a:ln>
        <a:effectLst/>
      </dsp:spPr>
      <dsp:style>
        <a:lnRef idx="0">
          <a:scrgbClr r="0" g="0" b="0"/>
        </a:lnRef>
        <a:fillRef idx="0">
          <a:scrgbClr r="0" g="0" b="0"/>
        </a:fillRef>
        <a:effectRef idx="0">
          <a:scrgbClr r="0" g="0" b="0"/>
        </a:effectRef>
        <a:fontRef idx="minor"/>
      </dsp:style>
      <dsp:txBody>
        <a:bodyPr spcFirstLastPara="0" vert="horz" wrap="square" lIns="355210"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US" sz="1900" b="0" kern="1200" dirty="0"/>
            <a:t>Operational LCLs and those that have received written approval to energize from ERCOT before November 14, 2025, are exempt</a:t>
          </a:r>
          <a:endParaRPr lang="en-US" sz="1900" kern="1200" dirty="0"/>
        </a:p>
        <a:p>
          <a:pPr marL="171450" lvl="1" indent="-171450" algn="l" defTabSz="844550">
            <a:lnSpc>
              <a:spcPct val="90000"/>
            </a:lnSpc>
            <a:spcBef>
              <a:spcPct val="0"/>
            </a:spcBef>
            <a:spcAft>
              <a:spcPct val="20000"/>
            </a:spcAft>
            <a:buChar char="•"/>
          </a:pPr>
          <a:r>
            <a:rPr lang="en-US" sz="1900" b="0" kern="1200" dirty="0"/>
            <a:t>LCLs that meet following criteria are also exempt</a:t>
          </a:r>
          <a:endParaRPr lang="en-US" sz="1900" kern="1200" dirty="0"/>
        </a:p>
        <a:p>
          <a:pPr marL="342900" lvl="2" indent="-171450" algn="l" defTabSz="844550">
            <a:lnSpc>
              <a:spcPct val="90000"/>
            </a:lnSpc>
            <a:spcBef>
              <a:spcPct val="0"/>
            </a:spcBef>
            <a:spcAft>
              <a:spcPct val="20000"/>
            </a:spcAft>
            <a:buFont typeface="Courier New" panose="02070309020205020404" pitchFamily="49" charset="0"/>
            <a:buChar char="o"/>
          </a:pPr>
          <a:r>
            <a:rPr lang="en-US" sz="1900" b="0" kern="1200" dirty="0"/>
            <a:t>LCL has signed interconnection agreement with Transmission Service Provider (TSP), or Generation Resource if co-located, before November 14, 2025</a:t>
          </a:r>
          <a:endParaRPr lang="en-US" sz="1900" kern="1200" dirty="0"/>
        </a:p>
        <a:p>
          <a:pPr marL="342900" lvl="2" indent="-171450" algn="l" defTabSz="844550">
            <a:lnSpc>
              <a:spcPct val="90000"/>
            </a:lnSpc>
            <a:spcBef>
              <a:spcPct val="0"/>
            </a:spcBef>
            <a:spcAft>
              <a:spcPct val="20000"/>
            </a:spcAft>
            <a:buFont typeface="Courier New" panose="02070309020205020404" pitchFamily="49" charset="0"/>
            <a:buChar char="o"/>
          </a:pPr>
          <a:r>
            <a:rPr lang="en-US" sz="1900" b="0" kern="1200" dirty="0"/>
            <a:t>Interconnecting TSP received notice to proceed with construction of required Interconnection Facilities and have received financial security to fund Interconnection Facilities (PG 9.5)</a:t>
          </a:r>
          <a:endParaRPr lang="en-US" sz="1900" kern="1200" dirty="0"/>
        </a:p>
        <a:p>
          <a:pPr marL="342900" lvl="2" indent="-171450" algn="l" defTabSz="844550">
            <a:lnSpc>
              <a:spcPct val="90000"/>
            </a:lnSpc>
            <a:spcBef>
              <a:spcPct val="0"/>
            </a:spcBef>
            <a:spcAft>
              <a:spcPct val="20000"/>
            </a:spcAft>
            <a:buFont typeface="Courier New" panose="02070309020205020404" pitchFamily="49" charset="0"/>
            <a:buChar char="o"/>
          </a:pPr>
          <a:r>
            <a:rPr lang="en-US" sz="1900" b="0" kern="1200" dirty="0"/>
            <a:t>And one of the following were met:</a:t>
          </a:r>
          <a:endParaRPr lang="en-US" sz="1900" kern="1200" dirty="0"/>
        </a:p>
        <a:p>
          <a:pPr marL="514350" lvl="3" indent="-171450" algn="l" defTabSz="844550">
            <a:lnSpc>
              <a:spcPct val="90000"/>
            </a:lnSpc>
            <a:spcBef>
              <a:spcPct val="0"/>
            </a:spcBef>
            <a:spcAft>
              <a:spcPct val="20000"/>
            </a:spcAft>
            <a:buChar char="•"/>
          </a:pPr>
          <a:r>
            <a:rPr lang="en-US" sz="1900" b="0" kern="1200" dirty="0"/>
            <a:t>LCL completed and received ERCOT approval for Large Load Interconnection Studies (LLIS) before November 14, 2025</a:t>
          </a:r>
          <a:endParaRPr lang="en-US" sz="1900" kern="1200" dirty="0"/>
        </a:p>
        <a:p>
          <a:pPr marL="514350" lvl="3" indent="-171450" algn="l" defTabSz="844550">
            <a:lnSpc>
              <a:spcPct val="90000"/>
            </a:lnSpc>
            <a:spcBef>
              <a:spcPct val="0"/>
            </a:spcBef>
            <a:spcAft>
              <a:spcPct val="20000"/>
            </a:spcAft>
            <a:buChar char="•"/>
          </a:pPr>
          <a:r>
            <a:rPr lang="en-US" sz="1900" b="0" kern="1200" dirty="0"/>
            <a:t>ERCOT received attestation from interconnecting TSP that LLIS were not required, and LCL is expected to energize before 12/31/2026</a:t>
          </a:r>
          <a:endParaRPr lang="en-US" sz="1900" kern="1200" dirty="0"/>
        </a:p>
      </dsp:txBody>
      <dsp:txXfrm>
        <a:off x="0" y="972419"/>
        <a:ext cx="11187714" cy="34776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t>4/22/2026</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t>‹#›</a:t>
            </a:fld>
            <a:endParaRPr lang="en-US"/>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t>4/22/2026</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t>‹#›</a:t>
            </a:fld>
            <a:endParaRPr lang="en-US"/>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14.sv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11" Type="http://schemas.openxmlformats.org/officeDocument/2006/relationships/image" Target="../media/image12.svg"/><Relationship Id="rId5" Type="http://schemas.openxmlformats.org/officeDocument/2006/relationships/image" Target="../media/image6.sv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sv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April 22, 2026</a:t>
            </a:fld>
            <a:endParaRPr lang="en-US"/>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998345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22,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673995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ppendix 2">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37956" y="108220"/>
            <a:ext cx="703682" cy="259285"/>
          </a:xfrm>
          <a:prstGeom prst="rect">
            <a:avLst/>
          </a:prstGeom>
        </p:spPr>
      </p:pic>
      <p:grpSp>
        <p:nvGrpSpPr>
          <p:cNvPr id="20" name="Group 19" descr="Confidential document label">
            <a:extLst>
              <a:ext uri="{FF2B5EF4-FFF2-40B4-BE49-F238E27FC236}">
                <a16:creationId xmlns:a16="http://schemas.microsoft.com/office/drawing/2014/main" id="{3B6CFFE6-489D-17D2-9884-1ADAECA66CA9}"/>
              </a:ext>
              <a:ext uri="{C183D7F6-B498-43B3-948B-1728B52AA6E4}">
                <adec:decorative xmlns:adec="http://schemas.microsoft.com/office/drawing/2017/decorative" val="0"/>
              </a:ext>
            </a:extLst>
          </p:cNvPr>
          <p:cNvGrpSpPr/>
          <p:nvPr userDrawn="1"/>
        </p:nvGrpSpPr>
        <p:grpSpPr>
          <a:xfrm>
            <a:off x="-91688" y="457199"/>
            <a:ext cx="1162970" cy="358775"/>
            <a:chOff x="-91688" y="6362698"/>
            <a:chExt cx="1162970" cy="358775"/>
          </a:xfrm>
        </p:grpSpPr>
        <p:sp>
          <p:nvSpPr>
            <p:cNvPr id="22" name="Rectangle 21">
              <a:extLst>
                <a:ext uri="{FF2B5EF4-FFF2-40B4-BE49-F238E27FC236}">
                  <a16:creationId xmlns:a16="http://schemas.microsoft.com/office/drawing/2014/main" id="{55FA20CA-1326-E8FD-F266-B055679F20E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13744901-5CF8-A85F-8C67-5BB032900B25}"/>
                </a:ext>
              </a:extLst>
            </p:cNvPr>
            <p:cNvSpPr txBox="1"/>
            <p:nvPr/>
          </p:nvSpPr>
          <p:spPr>
            <a:xfrm>
              <a:off x="-91688" y="6427015"/>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8E997517-B5A8-4E1F-B27B-622BE826AB2C}" type="datetime4">
              <a:rPr lang="en-US" smtClean="0"/>
              <a:t>April 22,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0938166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mpty Slide with 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03E25FFF-DC93-41E9-8B56-8D2A8B7F6D48}" type="datetime4">
              <a:rPr lang="en-US" smtClean="0"/>
              <a:t>April 22,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7284703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22,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3167866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dirty="0"/>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April 22, 2026</a:t>
            </a:fld>
            <a:endParaRPr lang="en-US" dirty="0"/>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4831532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Keynote Horizont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C8853-B873-F2E3-2665-37A006BD8B4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B3D3AE-2541-364A-0DC2-19A646A7D8DD}"/>
              </a:ext>
            </a:extLst>
          </p:cNvPr>
          <p:cNvSpPr>
            <a:spLocks noGrp="1"/>
          </p:cNvSpPr>
          <p:nvPr>
            <p:ph idx="1"/>
          </p:nvPr>
        </p:nvSpPr>
        <p:spPr>
          <a:xfrm>
            <a:off x="1409699" y="1466849"/>
            <a:ext cx="10248900" cy="2806677"/>
          </a:xfrm>
        </p:spPr>
        <p:txBody>
          <a:bodyPr>
            <a:normAutofit/>
          </a:bodyPr>
          <a:lstStyle>
            <a:lvl1pPr marL="0" indent="0">
              <a:buNone/>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April 22, 2026</a:t>
            </a:fld>
            <a:endParaRPr lang="en-US" dirty="0"/>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1409698" y="4463716"/>
            <a:ext cx="10267867"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457200" tIns="182880" rIns="182880" bIns="182880">
            <a:noAutofit/>
          </a:bodyPr>
          <a:lstStyle>
            <a:lvl1pPr marL="0" indent="0">
              <a:buNone/>
              <a:defRPr lang="en-US" sz="1600" b="1" dirty="0"/>
            </a:lvl1pPr>
            <a:lvl2pPr marL="457200" indent="0">
              <a:buNone/>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678035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ver v1(defaul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603035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v2">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6F8A40-F0D0-857B-E8A8-1B3161AC4336}"/>
              </a:ext>
              <a:ext uri="{C183D7F6-B498-43B3-948B-1728B52AA6E4}">
                <adec:decorative xmlns:adec="http://schemas.microsoft.com/office/drawing/2017/decorative" val="1"/>
              </a:ext>
            </a:extLst>
          </p:cNvPr>
          <p:cNvSpPr>
            <a:spLocks/>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2DC5253-5E42-F62E-EA4E-3AB21BA87CDB}"/>
              </a:ext>
              <a:ext uri="{C183D7F6-B498-43B3-948B-1728B52AA6E4}">
                <adec:decorative xmlns:adec="http://schemas.microsoft.com/office/drawing/2017/decorative" val="1"/>
              </a:ext>
            </a:extLst>
          </p:cNvPr>
          <p:cNvSpPr>
            <a:spLocks/>
          </p:cNvSpPr>
          <p:nvPr userDrawn="1"/>
        </p:nvSpPr>
        <p:spPr>
          <a:xfrm>
            <a:off x="0" y="0"/>
            <a:ext cx="4206240"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ERCOT logo white on background">
            <a:extLst>
              <a:ext uri="{FF2B5EF4-FFF2-40B4-BE49-F238E27FC236}">
                <a16:creationId xmlns:a16="http://schemas.microsoft.com/office/drawing/2014/main" id="{590365CF-9C80-03DF-D245-DBE4EBA3335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8" name="TextBox 7">
            <a:extLst>
              <a:ext uri="{FF2B5EF4-FFF2-40B4-BE49-F238E27FC236}">
                <a16:creationId xmlns:a16="http://schemas.microsoft.com/office/drawing/2014/main" id="{1A1A5353-DA71-B6B2-BDDB-2FB68F1F0909}"/>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9" name="Group 8">
            <a:extLst>
              <a:ext uri="{FF2B5EF4-FFF2-40B4-BE49-F238E27FC236}">
                <a16:creationId xmlns:a16="http://schemas.microsoft.com/office/drawing/2014/main" id="{C05802D9-2F73-A263-28E7-486C8A489A26}"/>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10" name="Rectangle 9">
              <a:extLst>
                <a:ext uri="{FF2B5EF4-FFF2-40B4-BE49-F238E27FC236}">
                  <a16:creationId xmlns:a16="http://schemas.microsoft.com/office/drawing/2014/main" id="{8241ADA3-F564-E7C2-1972-0F9FF557AE05}"/>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D77A54B6-1CA8-9AE2-BCA6-21205CB4852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pic>
        <p:nvPicPr>
          <p:cNvPr id="3" name="Graphic 2">
            <a:extLst>
              <a:ext uri="{FF2B5EF4-FFF2-40B4-BE49-F238E27FC236}">
                <a16:creationId xmlns:a16="http://schemas.microsoft.com/office/drawing/2014/main" id="{81B94DDE-8E3F-CACF-1508-79E6F98F5EE5}"/>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rcRect l="59827" t="14818" r="10238" b="43257"/>
          <a:stretch>
            <a:fillRect/>
          </a:stretch>
        </p:blipFill>
        <p:spPr>
          <a:xfrm>
            <a:off x="-1" y="-1"/>
            <a:ext cx="12192001" cy="5732047"/>
          </a:xfrm>
          <a:prstGeom prst="rect">
            <a:avLst/>
          </a:prstGeom>
        </p:spPr>
      </p:pic>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5074920" y="2062263"/>
            <a:ext cx="6316168" cy="3366409"/>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spTree>
    <p:extLst>
      <p:ext uri="{BB962C8B-B14F-4D97-AF65-F5344CB8AC3E}">
        <p14:creationId xmlns:p14="http://schemas.microsoft.com/office/powerpoint/2010/main" val="10538990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April 22, 2026</a:t>
            </a:fld>
            <a:endParaRPr lang="en-US"/>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826843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April 22,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1617828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3DEE4FF8-A3D3-4599-A16A-3A00C58B5537}" type="datetime4">
              <a:rPr lang="en-US" smtClean="0"/>
              <a:t>April 22, 2026</a:t>
            </a:fld>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8592902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9B07B4C3-4AF8-491E-B32B-CB7FA6991DE8}" type="datetime4">
              <a:rPr lang="en-US" smtClean="0"/>
              <a:t>April 22,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5722265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note and Imag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F8B62A2-45B4-4ECA-8168-BE9383DA5644}" type="datetime4">
              <a:rPr lang="en-US" smtClean="0"/>
              <a:t>April 22,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066342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eynote and Image in Sideb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05638A-F774-C6DB-0DC6-A2F6139BCE38}"/>
              </a:ext>
              <a:ext uri="{C183D7F6-B498-43B3-948B-1728B52AA6E4}">
                <adec:decorative xmlns:adec="http://schemas.microsoft.com/office/drawing/2017/decorative" val="1"/>
              </a:ext>
            </a:extLst>
          </p:cNvPr>
          <p:cNvSpPr/>
          <p:nvPr userDrawn="1"/>
        </p:nvSpPr>
        <p:spPr>
          <a:xfrm>
            <a:off x="6096001" y="0"/>
            <a:ext cx="6096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46482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5EC2E430-0983-479E-8535-00F341009C9B}" type="datetime4">
              <a:rPr lang="en-US" smtClean="0"/>
              <a:t>April 22,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085070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86FE1C13-7F94-4729-9F46-A53B83193E99}" type="datetime4">
              <a:rPr lang="en-US" smtClean="0"/>
              <a:t>April 22, 2026</a:t>
            </a:fld>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0188097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r:embed="rId8">
            <a:extLst>
              <a:ext uri="{96DAC541-7B7A-43D3-8B79-37D633B846F1}">
                <asvg:svgBlip xmlns:asvg="http://schemas.microsoft.com/office/drawing/2016/SVG/main" r:embed="rId9"/>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9F34781F-C11A-4B51-B8FA-D6D1992D50FF}" type="datetime4">
              <a:rPr lang="en-US" smtClean="0"/>
              <a:t>April 22,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0752124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7" Type="http://schemas.openxmlformats.org/officeDocument/2006/relationships/image" Target="../media/image16.svg"/><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3B202282-D206-4C18-93B8-D205E285190B}" type="datetime4">
              <a:rPr lang="en-US" smtClean="0"/>
              <a:t>April 22, 2026</a:t>
            </a:fld>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p:nvPicPr>
        <p:blipFill>
          <a:blip r:embed="rId17">
            <a:extLst>
              <a:ext uri="{96DAC541-7B7A-43D3-8B79-37D633B846F1}">
                <asvg:svgBlip xmlns:asvg="http://schemas.microsoft.com/office/drawing/2016/SVG/main" r:embed="rId18"/>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0">
                  <a:solidFill>
                    <a:schemeClr val="bg1"/>
                  </a:solidFill>
                </a:rPr>
                <a:t>PUBLIC</a:t>
              </a:r>
            </a:p>
          </p:txBody>
        </p:sp>
      </p:grpSp>
    </p:spTree>
    <p:extLst>
      <p:ext uri="{BB962C8B-B14F-4D97-AF65-F5344CB8AC3E}">
        <p14:creationId xmlns:p14="http://schemas.microsoft.com/office/powerpoint/2010/main" val="2775734212"/>
      </p:ext>
    </p:extLst>
  </p:cSld>
  <p:clrMap bg1="lt1" tx1="dk1" bg2="lt2" tx2="dk2" accent1="accent1" accent2="accent2" accent3="accent3" accent4="accent4" accent5="accent5" accent6="accent6" hlink="hlink" folHlink="folHlink"/>
  <p:sldLayoutIdLst>
    <p:sldLayoutId id="2147483766" r:id="rId1"/>
    <p:sldLayoutId id="2147483763" r:id="rId2"/>
    <p:sldLayoutId id="2147483767" r:id="rId3"/>
    <p:sldLayoutId id="2147483748" r:id="rId4"/>
    <p:sldLayoutId id="2147483749" r:id="rId5"/>
    <p:sldLayoutId id="2147483761" r:id="rId6"/>
    <p:sldLayoutId id="2147483762" r:id="rId7"/>
    <p:sldLayoutId id="2147483752" r:id="rId8"/>
    <p:sldLayoutId id="2147483754" r:id="rId9"/>
    <p:sldLayoutId id="2147483768" r:id="rId10"/>
    <p:sldLayoutId id="2147483756" r:id="rId11"/>
    <p:sldLayoutId id="2147483753" r:id="rId12"/>
    <p:sldLayoutId id="2147483770" r:id="rId13"/>
    <p:sldLayoutId id="2147483771" r:id="rId14"/>
    <p:sldLayoutId id="2147483772" r:id="rId15"/>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guide id="7" orient="horz" pos="86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2918190720"/>
      </p:ext>
    </p:extLst>
  </p:cSld>
  <p:clrMap bg1="lt1" tx1="dk1" bg2="lt2" tx2="dk2" accent1="accent1" accent2="accent2" accent3="accent3" accent4="accent4" accent5="accent5" accent6="accent6" hlink="hlink" folHlink="folHlink"/>
  <p:sldLayoutIdLst>
    <p:sldLayoutId id="2147483765" r:id="rId1"/>
    <p:sldLayoutId id="2147483769"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hyperlink" Target="https://www.ercot.com/mktrules/issues/NOGRR282#keydocs" TargetMode="Externa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2F79F2-B3BA-8940-842B-E7FE18726898}"/>
              </a:ext>
            </a:extLst>
          </p:cNvPr>
          <p:cNvSpPr>
            <a:spLocks noGrp="1"/>
          </p:cNvSpPr>
          <p:nvPr>
            <p:ph type="ctrTitle"/>
          </p:nvPr>
        </p:nvSpPr>
        <p:spPr>
          <a:xfrm>
            <a:off x="4869951" y="2062263"/>
            <a:ext cx="6521137" cy="4040586"/>
          </a:xfrm>
        </p:spPr>
        <p:txBody>
          <a:bodyPr lIns="91440" tIns="45720" rIns="91440" bIns="45720" anchor="t"/>
          <a:lstStyle/>
          <a:p>
            <a:r>
              <a:rPr lang="en-US" sz="2800" dirty="0">
                <a:solidFill>
                  <a:schemeClr val="tx2"/>
                </a:solidFill>
              </a:rPr>
              <a:t>NOGRR282 and NPRR1308: </a:t>
            </a:r>
            <a:br>
              <a:rPr lang="en-US" sz="2800" dirty="0">
                <a:solidFill>
                  <a:schemeClr val="tx2"/>
                </a:solidFill>
              </a:rPr>
            </a:br>
            <a:r>
              <a:rPr lang="en-US" sz="2800" dirty="0">
                <a:solidFill>
                  <a:schemeClr val="tx2"/>
                </a:solidFill>
              </a:rPr>
              <a:t>Frequency and Voltage Ride-Through Requirements for Large Computational Loads</a:t>
            </a:r>
            <a:br>
              <a:rPr lang="en-US" dirty="0">
                <a:solidFill>
                  <a:schemeClr val="tx2"/>
                </a:solidFill>
              </a:rPr>
            </a:br>
            <a:br>
              <a:rPr lang="en-US" i="1" dirty="0">
                <a:solidFill>
                  <a:schemeClr val="tx2"/>
                </a:solidFill>
              </a:rPr>
            </a:br>
            <a:br>
              <a:rPr lang="en-US" i="1" dirty="0">
                <a:solidFill>
                  <a:schemeClr val="tx2"/>
                </a:solidFill>
              </a:rPr>
            </a:br>
            <a:br>
              <a:rPr lang="en-US" i="1" dirty="0">
                <a:solidFill>
                  <a:schemeClr val="tx2"/>
                </a:solidFill>
              </a:rPr>
            </a:br>
            <a:r>
              <a:rPr lang="en-US" i="1" dirty="0">
                <a:solidFill>
                  <a:schemeClr val="tx2"/>
                </a:solidFill>
              </a:rPr>
              <a:t>Patrick Gravois</a:t>
            </a:r>
            <a:br>
              <a:rPr lang="en-US" sz="1800" b="0" dirty="0"/>
            </a:br>
            <a:r>
              <a:rPr lang="en-US" sz="1800" b="0" dirty="0"/>
              <a:t>Principal Operations Engineer</a:t>
            </a:r>
            <a:br>
              <a:rPr lang="en-US" sz="1800" b="0" dirty="0"/>
            </a:br>
            <a:br>
              <a:rPr lang="en-US" b="0" dirty="0"/>
            </a:br>
            <a:br>
              <a:rPr lang="en-US" b="0" dirty="0"/>
            </a:br>
            <a:r>
              <a:rPr lang="en-US" b="0" dirty="0"/>
              <a:t>TAC Meeting</a:t>
            </a:r>
            <a:br>
              <a:rPr lang="en-US" b="0" dirty="0"/>
            </a:br>
            <a:r>
              <a:rPr lang="en-US" sz="1800" b="0" dirty="0"/>
              <a:t>April 29, 2026</a:t>
            </a:r>
            <a:br>
              <a:rPr lang="en-US" dirty="0">
                <a:solidFill>
                  <a:schemeClr val="tx2"/>
                </a:solidFill>
                <a:cs typeface="Arial"/>
              </a:rPr>
            </a:br>
            <a:endParaRPr lang="en-US" dirty="0"/>
          </a:p>
        </p:txBody>
      </p:sp>
    </p:spTree>
    <p:extLst>
      <p:ext uri="{BB962C8B-B14F-4D97-AF65-F5344CB8AC3E}">
        <p14:creationId xmlns:p14="http://schemas.microsoft.com/office/powerpoint/2010/main" val="3773123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DAB559-4685-4462-4289-3FD19C3F1CDE}"/>
              </a:ext>
            </a:extLst>
          </p:cNvPr>
          <p:cNvSpPr>
            <a:spLocks noGrp="1"/>
          </p:cNvSpPr>
          <p:nvPr>
            <p:ph type="title"/>
          </p:nvPr>
        </p:nvSpPr>
        <p:spPr/>
        <p:txBody>
          <a:bodyPr/>
          <a:lstStyle/>
          <a:p>
            <a:r>
              <a:rPr lang="en-US" dirty="0"/>
              <a:t>NOGRR282 and NPRR1308 Timeline</a:t>
            </a:r>
          </a:p>
        </p:txBody>
      </p:sp>
      <p:sp>
        <p:nvSpPr>
          <p:cNvPr id="4" name="Slide Number Placeholder 3">
            <a:extLst>
              <a:ext uri="{FF2B5EF4-FFF2-40B4-BE49-F238E27FC236}">
                <a16:creationId xmlns:a16="http://schemas.microsoft.com/office/drawing/2014/main" id="{8848A0ED-3450-5051-9C35-1D6D299393B6}"/>
              </a:ext>
            </a:extLst>
          </p:cNvPr>
          <p:cNvSpPr>
            <a:spLocks noGrp="1"/>
          </p:cNvSpPr>
          <p:nvPr>
            <p:ph type="sldNum" sz="quarter" idx="12"/>
          </p:nvPr>
        </p:nvSpPr>
        <p:spPr/>
        <p:txBody>
          <a:bodyPr/>
          <a:lstStyle/>
          <a:p>
            <a:fld id="{BCDE79FB-97BA-492B-8D57-F1373F9ADA95}" type="slidenum">
              <a:rPr lang="en-US" smtClean="0"/>
              <a:t>2</a:t>
            </a:fld>
            <a:endParaRPr lang="en-US" dirty="0"/>
          </a:p>
        </p:txBody>
      </p:sp>
      <p:graphicFrame>
        <p:nvGraphicFramePr>
          <p:cNvPr id="8" name="Diagram 7">
            <a:extLst>
              <a:ext uri="{FF2B5EF4-FFF2-40B4-BE49-F238E27FC236}">
                <a16:creationId xmlns:a16="http://schemas.microsoft.com/office/drawing/2014/main" id="{23D5FCFB-9047-4B56-1C9F-A3F6134535AB}"/>
              </a:ext>
            </a:extLst>
          </p:cNvPr>
          <p:cNvGraphicFramePr/>
          <p:nvPr>
            <p:extLst>
              <p:ext uri="{D42A27DB-BD31-4B8C-83A1-F6EECF244321}">
                <p14:modId xmlns:p14="http://schemas.microsoft.com/office/powerpoint/2010/main" val="3709972030"/>
              </p:ext>
            </p:extLst>
          </p:nvPr>
        </p:nvGraphicFramePr>
        <p:xfrm>
          <a:off x="533400" y="1120245"/>
          <a:ext cx="10850366"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12097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16CDF3-E531-859E-EBA7-BA3E1E7917F4}"/>
              </a:ext>
            </a:extLst>
          </p:cNvPr>
          <p:cNvSpPr>
            <a:spLocks noGrp="1"/>
          </p:cNvSpPr>
          <p:nvPr>
            <p:ph type="title"/>
          </p:nvPr>
        </p:nvSpPr>
        <p:spPr>
          <a:xfrm>
            <a:off x="1257300" y="457200"/>
            <a:ext cx="10401300" cy="642135"/>
          </a:xfrm>
        </p:spPr>
        <p:txBody>
          <a:bodyPr/>
          <a:lstStyle/>
          <a:p>
            <a:r>
              <a:rPr lang="en-US" dirty="0"/>
              <a:t>NOGRR282 Comments Received</a:t>
            </a:r>
          </a:p>
        </p:txBody>
      </p:sp>
      <p:sp>
        <p:nvSpPr>
          <p:cNvPr id="4" name="Slide Number Placeholder 3">
            <a:extLst>
              <a:ext uri="{FF2B5EF4-FFF2-40B4-BE49-F238E27FC236}">
                <a16:creationId xmlns:a16="http://schemas.microsoft.com/office/drawing/2014/main" id="{CA0440E6-824E-B1DB-1DE9-43CBD75F41E0}"/>
              </a:ext>
            </a:extLst>
          </p:cNvPr>
          <p:cNvSpPr>
            <a:spLocks noGrp="1"/>
          </p:cNvSpPr>
          <p:nvPr>
            <p:ph type="sldNum" sz="quarter" idx="12"/>
          </p:nvPr>
        </p:nvSpPr>
        <p:spPr/>
        <p:txBody>
          <a:bodyPr/>
          <a:lstStyle/>
          <a:p>
            <a:fld id="{BCDE79FB-97BA-492B-8D57-F1373F9ADA95}" type="slidenum">
              <a:rPr lang="en-US" smtClean="0"/>
              <a:t>3</a:t>
            </a:fld>
            <a:endParaRPr lang="en-US" dirty="0"/>
          </a:p>
        </p:txBody>
      </p:sp>
      <p:graphicFrame>
        <p:nvGraphicFramePr>
          <p:cNvPr id="5" name="Diagram 4">
            <a:extLst>
              <a:ext uri="{FF2B5EF4-FFF2-40B4-BE49-F238E27FC236}">
                <a16:creationId xmlns:a16="http://schemas.microsoft.com/office/drawing/2014/main" id="{72855CE1-FF84-4A4A-9EF2-41A98F72A837}"/>
              </a:ext>
            </a:extLst>
          </p:cNvPr>
          <p:cNvGraphicFramePr/>
          <p:nvPr>
            <p:extLst>
              <p:ext uri="{D42A27DB-BD31-4B8C-83A1-F6EECF244321}">
                <p14:modId xmlns:p14="http://schemas.microsoft.com/office/powerpoint/2010/main" val="968930312"/>
              </p:ext>
            </p:extLst>
          </p:nvPr>
        </p:nvGraphicFramePr>
        <p:xfrm>
          <a:off x="716337" y="1099335"/>
          <a:ext cx="10759327" cy="55172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id="{F468EDEA-BD35-867C-B6EA-06EA64CFA0A2}"/>
              </a:ext>
            </a:extLst>
          </p:cNvPr>
          <p:cNvSpPr txBox="1"/>
          <p:nvPr/>
        </p:nvSpPr>
        <p:spPr>
          <a:xfrm>
            <a:off x="8392673" y="625084"/>
            <a:ext cx="3721395" cy="369332"/>
          </a:xfrm>
          <a:prstGeom prst="rect">
            <a:avLst/>
          </a:prstGeom>
          <a:noFill/>
        </p:spPr>
        <p:txBody>
          <a:bodyPr wrap="square" rtlCol="0">
            <a:spAutoFit/>
          </a:bodyPr>
          <a:lstStyle/>
          <a:p>
            <a:r>
              <a:rPr lang="en-US" dirty="0">
                <a:solidFill>
                  <a:schemeClr val="accent1"/>
                </a:solidFill>
                <a:hlinkClick r:id="rId7">
                  <a:extLst>
                    <a:ext uri="{A12FA001-AC4F-418D-AE19-62706E023703}">
                      <ahyp:hlinkClr xmlns:ahyp="http://schemas.microsoft.com/office/drawing/2018/hyperlinkcolor" val="tx"/>
                    </a:ext>
                  </a:extLst>
                </a:hlinkClick>
              </a:rPr>
              <a:t>NOGRR282 Comment Page</a:t>
            </a:r>
            <a:endParaRPr lang="en-US" dirty="0">
              <a:solidFill>
                <a:schemeClr val="accent1"/>
              </a:solidFill>
            </a:endParaRPr>
          </a:p>
        </p:txBody>
      </p:sp>
    </p:spTree>
    <p:extLst>
      <p:ext uri="{BB962C8B-B14F-4D97-AF65-F5344CB8AC3E}">
        <p14:creationId xmlns:p14="http://schemas.microsoft.com/office/powerpoint/2010/main" val="1406695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8F7DE2-2F1A-07C0-5D16-B8280A570D8E}"/>
              </a:ext>
            </a:extLst>
          </p:cNvPr>
          <p:cNvSpPr>
            <a:spLocks noGrp="1"/>
          </p:cNvSpPr>
          <p:nvPr>
            <p:ph type="title"/>
          </p:nvPr>
        </p:nvSpPr>
        <p:spPr/>
        <p:txBody>
          <a:bodyPr/>
          <a:lstStyle/>
          <a:p>
            <a:r>
              <a:rPr lang="en-US" dirty="0"/>
              <a:t>NOGRR282 Exemption Criteria</a:t>
            </a:r>
          </a:p>
        </p:txBody>
      </p:sp>
      <p:graphicFrame>
        <p:nvGraphicFramePr>
          <p:cNvPr id="5" name="Diagram 4">
            <a:extLst>
              <a:ext uri="{FF2B5EF4-FFF2-40B4-BE49-F238E27FC236}">
                <a16:creationId xmlns:a16="http://schemas.microsoft.com/office/drawing/2014/main" id="{B70A21C2-CB58-8CE1-B8BB-5F1F1A1FB027}"/>
              </a:ext>
            </a:extLst>
          </p:cNvPr>
          <p:cNvGraphicFramePr/>
          <p:nvPr>
            <p:extLst>
              <p:ext uri="{D42A27DB-BD31-4B8C-83A1-F6EECF244321}">
                <p14:modId xmlns:p14="http://schemas.microsoft.com/office/powerpoint/2010/main" val="205707640"/>
              </p:ext>
            </p:extLst>
          </p:nvPr>
        </p:nvGraphicFramePr>
        <p:xfrm>
          <a:off x="502143" y="1371600"/>
          <a:ext cx="11187714"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a:extLst>
              <a:ext uri="{FF2B5EF4-FFF2-40B4-BE49-F238E27FC236}">
                <a16:creationId xmlns:a16="http://schemas.microsoft.com/office/drawing/2014/main" id="{5C6F2806-366D-55BA-28A7-9E270D438537}"/>
              </a:ext>
            </a:extLst>
          </p:cNvPr>
          <p:cNvSpPr>
            <a:spLocks noGrp="1"/>
          </p:cNvSpPr>
          <p:nvPr>
            <p:ph type="sldNum" sz="quarter" idx="12"/>
          </p:nvPr>
        </p:nvSpPr>
        <p:spPr/>
        <p:txBody>
          <a:bodyPr/>
          <a:lstStyle/>
          <a:p>
            <a:fld id="{BCDE79FB-97BA-492B-8D57-F1373F9ADA95}" type="slidenum">
              <a:rPr lang="en-US" smtClean="0"/>
              <a:t>4</a:t>
            </a:fld>
            <a:endParaRPr lang="en-US" dirty="0"/>
          </a:p>
        </p:txBody>
      </p:sp>
    </p:spTree>
    <p:extLst>
      <p:ext uri="{BB962C8B-B14F-4D97-AF65-F5344CB8AC3E}">
        <p14:creationId xmlns:p14="http://schemas.microsoft.com/office/powerpoint/2010/main" val="248746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907A6-452E-16E2-C71F-001CB09432F8}"/>
              </a:ext>
            </a:extLst>
          </p:cNvPr>
          <p:cNvSpPr>
            <a:spLocks noGrp="1"/>
          </p:cNvSpPr>
          <p:nvPr>
            <p:ph type="title"/>
          </p:nvPr>
        </p:nvSpPr>
        <p:spPr/>
        <p:txBody>
          <a:bodyPr/>
          <a:lstStyle/>
          <a:p>
            <a:r>
              <a:rPr lang="en-US" dirty="0"/>
              <a:t>Reliability Impact of Changing Exemption Date</a:t>
            </a:r>
          </a:p>
        </p:txBody>
      </p:sp>
      <p:sp>
        <p:nvSpPr>
          <p:cNvPr id="3" name="Text Placeholder 2">
            <a:extLst>
              <a:ext uri="{FF2B5EF4-FFF2-40B4-BE49-F238E27FC236}">
                <a16:creationId xmlns:a16="http://schemas.microsoft.com/office/drawing/2014/main" id="{F14A51A7-BC3B-B8B1-F705-AE768872426F}"/>
              </a:ext>
            </a:extLst>
          </p:cNvPr>
          <p:cNvSpPr>
            <a:spLocks noGrp="1"/>
          </p:cNvSpPr>
          <p:nvPr>
            <p:ph type="body" sz="quarter" idx="16"/>
          </p:nvPr>
        </p:nvSpPr>
        <p:spPr>
          <a:xfrm>
            <a:off x="266704" y="1114157"/>
            <a:ext cx="5969709" cy="5607317"/>
          </a:xfrm>
        </p:spPr>
        <p:txBody>
          <a:bodyPr/>
          <a:lstStyle/>
          <a:p>
            <a:pPr marL="285750" indent="-285750">
              <a:buFont typeface="Arial" panose="020B0604020202020204" pitchFamily="34" charset="0"/>
              <a:buChar char="•"/>
            </a:pPr>
            <a:r>
              <a:rPr lang="en-US" dirty="0"/>
              <a:t>At a minimum, </a:t>
            </a:r>
            <a:r>
              <a:rPr lang="en-US" b="1" dirty="0"/>
              <a:t>14 GW </a:t>
            </a:r>
            <a:r>
              <a:rPr lang="en-US" dirty="0"/>
              <a:t>of LCL Facilities will be exempt </a:t>
            </a:r>
          </a:p>
          <a:p>
            <a:pPr marL="834390" lvl="1" indent="-285750"/>
            <a:r>
              <a:rPr lang="en-US" sz="1600" dirty="0"/>
              <a:t>Includes ~8 GW of LLI LCL projects that were operational or received approval to energize (A2E) before Nov. 14, 2025</a:t>
            </a:r>
          </a:p>
          <a:p>
            <a:pPr marL="834390" lvl="1" indent="-285750"/>
            <a:r>
              <a:rPr lang="en-US" sz="1600" dirty="0"/>
              <a:t>Includes ~6 GW of non-LLI LCL projects that were operational or near operational in Nov. 2025; ERCOT expects this number to increase in 2026</a:t>
            </a:r>
          </a:p>
          <a:p>
            <a:pPr marL="285750" indent="-285750">
              <a:buFont typeface="Arial" panose="020B0604020202020204" pitchFamily="34" charset="0"/>
              <a:buChar char="•"/>
            </a:pPr>
            <a:r>
              <a:rPr lang="en-US" dirty="0"/>
              <a:t>On Nov. 14, 2025, approximately </a:t>
            </a:r>
            <a:r>
              <a:rPr lang="en-US" b="1" dirty="0"/>
              <a:t>26 GW </a:t>
            </a:r>
            <a:r>
              <a:rPr lang="en-US" dirty="0"/>
              <a:t>of non-operational/ A2E LCL had Steady State and Stability studies approved by ERCOT (met PG 9.4)</a:t>
            </a:r>
          </a:p>
          <a:p>
            <a:pPr marL="834390" lvl="1" indent="-285750"/>
            <a:r>
              <a:rPr lang="en-US" sz="1600" dirty="0"/>
              <a:t>Unknown how much of this 26 GW met PG 9.5 criteria on Nov. 14, 2025</a:t>
            </a:r>
          </a:p>
          <a:p>
            <a:pPr marL="834390" lvl="1" indent="-285750"/>
            <a:r>
              <a:rPr lang="en-US" sz="1600" dirty="0"/>
              <a:t>ERCOT did not track this data before Dec. 15, 2025 (PGRR115 effective date)</a:t>
            </a:r>
          </a:p>
          <a:p>
            <a:pPr marL="834390" lvl="1" indent="-285750"/>
            <a:r>
              <a:rPr lang="en-US" sz="1600" dirty="0"/>
              <a:t>ERCOT reviewing RFIs to determine potential amount of NOGRR282 exempt GW</a:t>
            </a:r>
          </a:p>
          <a:p>
            <a:pPr marL="834390" lvl="1" indent="-285750"/>
            <a:r>
              <a:rPr lang="en-US" sz="1600" dirty="0"/>
              <a:t>Moving exemption date significantly increases percent of this 26 GW to be exempt</a:t>
            </a:r>
          </a:p>
          <a:p>
            <a:pPr marL="285750" indent="-285750">
              <a:buFont typeface="Arial" panose="020B0604020202020204" pitchFamily="34" charset="0"/>
              <a:buChar char="•"/>
            </a:pPr>
            <a:r>
              <a:rPr lang="en-US" dirty="0"/>
              <a:t>Approximately </a:t>
            </a:r>
            <a:r>
              <a:rPr lang="en-US" b="1" dirty="0"/>
              <a:t>10 GW </a:t>
            </a:r>
            <a:r>
              <a:rPr lang="en-US" dirty="0"/>
              <a:t>have met both PG 9.4 and 9.5 criteria since Nov. 14, 2025</a:t>
            </a:r>
          </a:p>
          <a:p>
            <a:pPr marL="834390" lvl="1" indent="-285750"/>
            <a:endParaRPr lang="en-US" sz="1600" dirty="0"/>
          </a:p>
          <a:p>
            <a:pPr marL="834390" lvl="1" indent="-285750"/>
            <a:endParaRPr lang="en-US" sz="1600" dirty="0"/>
          </a:p>
        </p:txBody>
      </p:sp>
      <p:sp>
        <p:nvSpPr>
          <p:cNvPr id="4" name="Text Placeholder 3">
            <a:extLst>
              <a:ext uri="{FF2B5EF4-FFF2-40B4-BE49-F238E27FC236}">
                <a16:creationId xmlns:a16="http://schemas.microsoft.com/office/drawing/2014/main" id="{6CEDEE93-ACCF-1E50-43AE-0228CE5010FF}"/>
              </a:ext>
            </a:extLst>
          </p:cNvPr>
          <p:cNvSpPr>
            <a:spLocks noGrp="1"/>
          </p:cNvSpPr>
          <p:nvPr>
            <p:ph type="body" sz="quarter" idx="15"/>
          </p:nvPr>
        </p:nvSpPr>
        <p:spPr>
          <a:xfrm flipH="1">
            <a:off x="6537533" y="4565279"/>
            <a:ext cx="5514221" cy="2087830"/>
          </a:xfrm>
        </p:spPr>
        <p:txBody>
          <a:bodyPr/>
          <a:lstStyle/>
          <a:p>
            <a:r>
              <a:rPr lang="en-US" dirty="0"/>
              <a:t>Key Takeaway: </a:t>
            </a:r>
            <a:r>
              <a:rPr lang="en-US" b="0" dirty="0"/>
              <a:t>Changing the date for exemption criteria to a current or future date greatly increases the amount of LCL Demand that will be exempt from RT requirements, increasing the likelihood, magnitude, and frequency of Load loss events. In addition, increasing the amount of exempted LCLs will increase the need for future curtailment of LCLs during real-time Operations.</a:t>
            </a:r>
            <a:endParaRPr lang="en-US" dirty="0"/>
          </a:p>
        </p:txBody>
      </p:sp>
      <p:sp>
        <p:nvSpPr>
          <p:cNvPr id="5" name="Slide Number Placeholder 4">
            <a:extLst>
              <a:ext uri="{FF2B5EF4-FFF2-40B4-BE49-F238E27FC236}">
                <a16:creationId xmlns:a16="http://schemas.microsoft.com/office/drawing/2014/main" id="{799549F6-2F9A-34FD-8748-8DAC7576EE62}"/>
              </a:ext>
            </a:extLst>
          </p:cNvPr>
          <p:cNvSpPr>
            <a:spLocks noGrp="1"/>
          </p:cNvSpPr>
          <p:nvPr>
            <p:ph type="sldNum" sz="quarter" idx="12"/>
          </p:nvPr>
        </p:nvSpPr>
        <p:spPr/>
        <p:txBody>
          <a:bodyPr/>
          <a:lstStyle/>
          <a:p>
            <a:fld id="{BCDE79FB-97BA-492B-8D57-F1373F9ADA95}" type="slidenum">
              <a:rPr lang="en-US" smtClean="0"/>
              <a:t>5</a:t>
            </a:fld>
            <a:endParaRPr lang="en-US"/>
          </a:p>
        </p:txBody>
      </p:sp>
      <p:graphicFrame>
        <p:nvGraphicFramePr>
          <p:cNvPr id="6" name="Table 5">
            <a:extLst>
              <a:ext uri="{FF2B5EF4-FFF2-40B4-BE49-F238E27FC236}">
                <a16:creationId xmlns:a16="http://schemas.microsoft.com/office/drawing/2014/main" id="{889BB1DC-6B89-4860-E428-31579C98CC15}"/>
              </a:ext>
            </a:extLst>
          </p:cNvPr>
          <p:cNvGraphicFramePr>
            <a:graphicFrameLocks noGrp="1"/>
          </p:cNvGraphicFramePr>
          <p:nvPr>
            <p:extLst>
              <p:ext uri="{D42A27DB-BD31-4B8C-83A1-F6EECF244321}">
                <p14:modId xmlns:p14="http://schemas.microsoft.com/office/powerpoint/2010/main" val="1077160537"/>
              </p:ext>
            </p:extLst>
          </p:nvPr>
        </p:nvGraphicFramePr>
        <p:xfrm>
          <a:off x="6537533" y="914401"/>
          <a:ext cx="5387763" cy="3494716"/>
        </p:xfrm>
        <a:graphic>
          <a:graphicData uri="http://schemas.openxmlformats.org/drawingml/2006/table">
            <a:tbl>
              <a:tblPr firstRow="1" bandRow="1">
                <a:tableStyleId>{5C22544A-7EE6-4342-B048-85BDC9FD1C3A}</a:tableStyleId>
              </a:tblPr>
              <a:tblGrid>
                <a:gridCol w="3955930">
                  <a:extLst>
                    <a:ext uri="{9D8B030D-6E8A-4147-A177-3AD203B41FA5}">
                      <a16:colId xmlns:a16="http://schemas.microsoft.com/office/drawing/2014/main" val="1758473284"/>
                    </a:ext>
                  </a:extLst>
                </a:gridCol>
                <a:gridCol w="1431833">
                  <a:extLst>
                    <a:ext uri="{9D8B030D-6E8A-4147-A177-3AD203B41FA5}">
                      <a16:colId xmlns:a16="http://schemas.microsoft.com/office/drawing/2014/main" val="110687348"/>
                    </a:ext>
                  </a:extLst>
                </a:gridCol>
              </a:tblGrid>
              <a:tr h="614780">
                <a:tc gridSpan="2">
                  <a:txBody>
                    <a:bodyPr/>
                    <a:lstStyle/>
                    <a:p>
                      <a:r>
                        <a:rPr lang="en-US" dirty="0"/>
                        <a:t>Potential Exempt LCL if Exemption Date Moved to Current or Future Date</a:t>
                      </a:r>
                    </a:p>
                  </a:txBody>
                  <a:tcPr/>
                </a:tc>
                <a:tc hMerge="1">
                  <a:txBody>
                    <a:bodyPr/>
                    <a:lstStyle/>
                    <a:p>
                      <a:endParaRPr lang="en-US" dirty="0"/>
                    </a:p>
                  </a:txBody>
                  <a:tcPr/>
                </a:tc>
                <a:extLst>
                  <a:ext uri="{0D108BD9-81ED-4DB2-BD59-A6C34878D82A}">
                    <a16:rowId xmlns:a16="http://schemas.microsoft.com/office/drawing/2014/main" val="162587359"/>
                  </a:ext>
                </a:extLst>
              </a:tr>
              <a:tr h="556230">
                <a:tc>
                  <a:txBody>
                    <a:bodyPr/>
                    <a:lstStyle/>
                    <a:p>
                      <a:r>
                        <a:rPr lang="en-US" sz="1600" dirty="0"/>
                        <a:t>Operational/A2E on </a:t>
                      </a:r>
                      <a:r>
                        <a:rPr lang="en-US" sz="1600"/>
                        <a:t>11/14/2025 </a:t>
                      </a:r>
                    </a:p>
                    <a:p>
                      <a:r>
                        <a:rPr lang="en-US" sz="1600"/>
                        <a:t>(</a:t>
                      </a:r>
                      <a:r>
                        <a:rPr lang="en-US" sz="1600" dirty="0"/>
                        <a:t>LLI projects)</a:t>
                      </a:r>
                    </a:p>
                  </a:txBody>
                  <a:tcPr/>
                </a:tc>
                <a:tc>
                  <a:txBody>
                    <a:bodyPr/>
                    <a:lstStyle/>
                    <a:p>
                      <a:pPr algn="ctr"/>
                      <a:r>
                        <a:rPr lang="en-US" sz="1600" dirty="0"/>
                        <a:t>8 GW</a:t>
                      </a:r>
                    </a:p>
                  </a:txBody>
                  <a:tcPr/>
                </a:tc>
                <a:extLst>
                  <a:ext uri="{0D108BD9-81ED-4DB2-BD59-A6C34878D82A}">
                    <a16:rowId xmlns:a16="http://schemas.microsoft.com/office/drawing/2014/main" val="3258931657"/>
                  </a:ext>
                </a:extLst>
              </a:tr>
              <a:tr h="556230">
                <a:tc>
                  <a:txBody>
                    <a:bodyPr/>
                    <a:lstStyle/>
                    <a:p>
                      <a:r>
                        <a:rPr lang="en-US" sz="1600" dirty="0"/>
                        <a:t>Operational/near Operational on 11/14/2025 (non-LLI projects)</a:t>
                      </a:r>
                    </a:p>
                  </a:txBody>
                  <a:tcPr/>
                </a:tc>
                <a:tc>
                  <a:txBody>
                    <a:bodyPr/>
                    <a:lstStyle/>
                    <a:p>
                      <a:pPr algn="ctr"/>
                      <a:r>
                        <a:rPr lang="en-US" sz="1600" dirty="0"/>
                        <a:t>6 GW</a:t>
                      </a:r>
                    </a:p>
                  </a:txBody>
                  <a:tcPr/>
                </a:tc>
                <a:extLst>
                  <a:ext uri="{0D108BD9-81ED-4DB2-BD59-A6C34878D82A}">
                    <a16:rowId xmlns:a16="http://schemas.microsoft.com/office/drawing/2014/main" val="421026064"/>
                  </a:ext>
                </a:extLst>
              </a:tr>
              <a:tr h="556230">
                <a:tc>
                  <a:txBody>
                    <a:bodyPr/>
                    <a:lstStyle/>
                    <a:p>
                      <a:r>
                        <a:rPr lang="en-US" sz="1600" dirty="0"/>
                        <a:t>Additional projects with LLIS approved before 11/14/2025</a:t>
                      </a:r>
                    </a:p>
                  </a:txBody>
                  <a:tcPr/>
                </a:tc>
                <a:tc>
                  <a:txBody>
                    <a:bodyPr/>
                    <a:lstStyle/>
                    <a:p>
                      <a:pPr algn="ctr"/>
                      <a:r>
                        <a:rPr lang="en-US" sz="1600" dirty="0"/>
                        <a:t>26 GW</a:t>
                      </a:r>
                    </a:p>
                  </a:txBody>
                  <a:tcPr/>
                </a:tc>
                <a:extLst>
                  <a:ext uri="{0D108BD9-81ED-4DB2-BD59-A6C34878D82A}">
                    <a16:rowId xmlns:a16="http://schemas.microsoft.com/office/drawing/2014/main" val="47341850"/>
                  </a:ext>
                </a:extLst>
              </a:tr>
              <a:tr h="589218">
                <a:tc>
                  <a:txBody>
                    <a:bodyPr/>
                    <a:lstStyle/>
                    <a:p>
                      <a:r>
                        <a:rPr lang="en-US" sz="1600" dirty="0"/>
                        <a:t>LLI projects met PG 9.4 and 9.5 after 11/14/2025 to present</a:t>
                      </a:r>
                    </a:p>
                  </a:txBody>
                  <a:tcPr/>
                </a:tc>
                <a:tc>
                  <a:txBody>
                    <a:bodyPr/>
                    <a:lstStyle/>
                    <a:p>
                      <a:pPr algn="ctr"/>
                      <a:r>
                        <a:rPr lang="en-US" sz="1600" dirty="0"/>
                        <a:t>10 GW</a:t>
                      </a:r>
                    </a:p>
                  </a:txBody>
                  <a:tcPr/>
                </a:tc>
                <a:extLst>
                  <a:ext uri="{0D108BD9-81ED-4DB2-BD59-A6C34878D82A}">
                    <a16:rowId xmlns:a16="http://schemas.microsoft.com/office/drawing/2014/main" val="200743650"/>
                  </a:ext>
                </a:extLst>
              </a:tr>
              <a:tr h="528058">
                <a:tc>
                  <a:txBody>
                    <a:bodyPr/>
                    <a:lstStyle/>
                    <a:p>
                      <a:r>
                        <a:rPr lang="en-US" sz="1600" b="1" dirty="0"/>
                        <a:t>Total potential exempt LCLs</a:t>
                      </a:r>
                    </a:p>
                  </a:txBody>
                  <a:tcPr/>
                </a:tc>
                <a:tc>
                  <a:txBody>
                    <a:bodyPr/>
                    <a:lstStyle/>
                    <a:p>
                      <a:pPr algn="ctr"/>
                      <a:r>
                        <a:rPr lang="en-US" sz="1600" b="1" dirty="0"/>
                        <a:t>50 GW</a:t>
                      </a:r>
                    </a:p>
                  </a:txBody>
                  <a:tcPr/>
                </a:tc>
                <a:extLst>
                  <a:ext uri="{0D108BD9-81ED-4DB2-BD59-A6C34878D82A}">
                    <a16:rowId xmlns:a16="http://schemas.microsoft.com/office/drawing/2014/main" val="3618982020"/>
                  </a:ext>
                </a:extLst>
              </a:tr>
            </a:tbl>
          </a:graphicData>
        </a:graphic>
      </p:graphicFrame>
    </p:spTree>
    <p:extLst>
      <p:ext uri="{BB962C8B-B14F-4D97-AF65-F5344CB8AC3E}">
        <p14:creationId xmlns:p14="http://schemas.microsoft.com/office/powerpoint/2010/main" val="12665006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A36AAE-68DF-EB17-E8A7-16A322F3D06C}"/>
              </a:ext>
            </a:extLst>
          </p:cNvPr>
          <p:cNvSpPr>
            <a:spLocks noGrp="1"/>
          </p:cNvSpPr>
          <p:nvPr>
            <p:ph type="title"/>
          </p:nvPr>
        </p:nvSpPr>
        <p:spPr/>
        <p:txBody>
          <a:bodyPr/>
          <a:lstStyle/>
          <a:p>
            <a:r>
              <a:rPr lang="en-US"/>
              <a:t>Questions/Comments?</a:t>
            </a:r>
          </a:p>
        </p:txBody>
      </p:sp>
      <p:sp>
        <p:nvSpPr>
          <p:cNvPr id="3" name="Text Placeholder 2">
            <a:extLst>
              <a:ext uri="{FF2B5EF4-FFF2-40B4-BE49-F238E27FC236}">
                <a16:creationId xmlns:a16="http://schemas.microsoft.com/office/drawing/2014/main" id="{7BF6A61A-D7C0-BEE7-3F65-3A3A70395BDB}"/>
              </a:ext>
            </a:extLst>
          </p:cNvPr>
          <p:cNvSpPr>
            <a:spLocks noGrp="1"/>
          </p:cNvSpPr>
          <p:nvPr>
            <p:ph type="body" sz="quarter" idx="13"/>
          </p:nvPr>
        </p:nvSpPr>
        <p:spPr/>
        <p:txBody>
          <a:bodyPr/>
          <a:lstStyle/>
          <a:p>
            <a:endParaRPr lang="en-US" dirty="0"/>
          </a:p>
          <a:p>
            <a:endParaRPr lang="en-US" dirty="0"/>
          </a:p>
        </p:txBody>
      </p:sp>
      <p:sp>
        <p:nvSpPr>
          <p:cNvPr id="6" name="Slide Number Placeholder 5">
            <a:extLst>
              <a:ext uri="{FF2B5EF4-FFF2-40B4-BE49-F238E27FC236}">
                <a16:creationId xmlns:a16="http://schemas.microsoft.com/office/drawing/2014/main" id="{0DD86326-3123-653B-CADF-281B85FA49B7}"/>
              </a:ext>
            </a:extLst>
          </p:cNvPr>
          <p:cNvSpPr>
            <a:spLocks noGrp="1"/>
          </p:cNvSpPr>
          <p:nvPr>
            <p:ph type="sldNum" sz="quarter" idx="12"/>
          </p:nvPr>
        </p:nvSpPr>
        <p:spPr/>
        <p:txBody>
          <a:bodyPr/>
          <a:lstStyle/>
          <a:p>
            <a:fld id="{BCDE79FB-97BA-492B-8D57-F1373F9ADA95}" type="slidenum">
              <a:rPr lang="en-US" smtClean="0"/>
              <a:t>6</a:t>
            </a:fld>
            <a:endParaRPr lang="en-US"/>
          </a:p>
        </p:txBody>
      </p:sp>
    </p:spTree>
    <p:extLst>
      <p:ext uri="{BB962C8B-B14F-4D97-AF65-F5344CB8AC3E}">
        <p14:creationId xmlns:p14="http://schemas.microsoft.com/office/powerpoint/2010/main" val="35122973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1E074C-8C66-5DB2-E0F1-F18535927E24}"/>
              </a:ext>
            </a:extLst>
          </p:cNvPr>
          <p:cNvSpPr>
            <a:spLocks noGrp="1"/>
          </p:cNvSpPr>
          <p:nvPr>
            <p:ph type="title"/>
          </p:nvPr>
        </p:nvSpPr>
        <p:spPr/>
        <p:txBody>
          <a:bodyPr>
            <a:normAutofit fontScale="90000"/>
          </a:bodyPr>
          <a:lstStyle/>
          <a:p>
            <a:r>
              <a:rPr lang="en-US" dirty="0"/>
              <a:t>Appendix: Summary of Changes to Technical Requirements Since March TAC</a:t>
            </a:r>
            <a:br>
              <a:rPr lang="en-US" dirty="0"/>
            </a:br>
            <a:r>
              <a:rPr lang="en-US" dirty="0"/>
              <a:t>(In Response to DCC Comments)</a:t>
            </a:r>
          </a:p>
        </p:txBody>
      </p:sp>
      <p:sp>
        <p:nvSpPr>
          <p:cNvPr id="3" name="Text Placeholder 2">
            <a:extLst>
              <a:ext uri="{FF2B5EF4-FFF2-40B4-BE49-F238E27FC236}">
                <a16:creationId xmlns:a16="http://schemas.microsoft.com/office/drawing/2014/main" id="{82F4ECAE-A1ED-90EE-D52D-6685F8306D6A}"/>
              </a:ext>
            </a:extLst>
          </p:cNvPr>
          <p:cNvSpPr>
            <a:spLocks noGrp="1"/>
          </p:cNvSpPr>
          <p:nvPr>
            <p:ph type="body" sz="quarter" idx="16"/>
          </p:nvPr>
        </p:nvSpPr>
        <p:spPr>
          <a:xfrm>
            <a:off x="258995" y="1341438"/>
            <a:ext cx="6419207" cy="5045075"/>
          </a:xfrm>
        </p:spPr>
        <p:txBody>
          <a:bodyPr/>
          <a:lstStyle/>
          <a:p>
            <a:pPr marL="285750" indent="-285750">
              <a:buFont typeface="Arial" panose="020B0604020202020204" pitchFamily="34" charset="0"/>
              <a:buChar char="•"/>
            </a:pPr>
            <a:r>
              <a:rPr lang="en-US" sz="1800" dirty="0"/>
              <a:t>Increased low frequency threshold from 57.0 Hz to 57.5 Hz</a:t>
            </a:r>
          </a:p>
          <a:p>
            <a:pPr marL="285750" indent="-285750">
              <a:buFont typeface="Arial" panose="020B0604020202020204" pitchFamily="34" charset="0"/>
              <a:buChar char="•"/>
            </a:pPr>
            <a:r>
              <a:rPr lang="en-US" sz="1800" dirty="0"/>
              <a:t>Removed reference to positive sequence voltage in VRT requirements</a:t>
            </a:r>
          </a:p>
          <a:p>
            <a:pPr marL="285750" indent="-285750">
              <a:buFont typeface="Arial" panose="020B0604020202020204" pitchFamily="34" charset="0"/>
              <a:buChar char="•"/>
            </a:pPr>
            <a:r>
              <a:rPr lang="en-US" sz="1800" dirty="0"/>
              <a:t>Increase allowable overcurrent during voltage transient from 125% to 150%</a:t>
            </a:r>
          </a:p>
          <a:p>
            <a:pPr marL="285750" indent="-285750">
              <a:buFont typeface="Arial" panose="020B0604020202020204" pitchFamily="34" charset="0"/>
              <a:buChar char="•"/>
            </a:pPr>
            <a:r>
              <a:rPr lang="en-US" sz="1800" dirty="0"/>
              <a:t>Allowing cooling/mechanical load to trip for V&lt;0.35 pu </a:t>
            </a:r>
          </a:p>
          <a:p>
            <a:pPr marL="285750" indent="-285750">
              <a:buFont typeface="Arial" panose="020B0604020202020204" pitchFamily="34" charset="0"/>
              <a:buChar char="•"/>
            </a:pPr>
            <a:r>
              <a:rPr lang="en-US" sz="1800" dirty="0"/>
              <a:t>Increased low voltage RT threshold from 0.2 pu to 0.35 pu for 0.15 seconds</a:t>
            </a:r>
          </a:p>
          <a:p>
            <a:pPr marL="285750" indent="-285750">
              <a:buFont typeface="Arial" panose="020B0604020202020204" pitchFamily="34" charset="0"/>
              <a:buChar char="•"/>
            </a:pPr>
            <a:r>
              <a:rPr lang="en-US" sz="1800" dirty="0"/>
              <a:t>Allowing load-transfer scheme for multiple fault events with minimum of 6 voltage deviations within 90 seconds</a:t>
            </a:r>
          </a:p>
          <a:p>
            <a:pPr marL="285750" indent="-285750">
              <a:buFont typeface="Arial" panose="020B0604020202020204" pitchFamily="34" charset="0"/>
              <a:buChar char="•"/>
            </a:pPr>
            <a:r>
              <a:rPr lang="en-US" sz="1800" dirty="0"/>
              <a:t>Decrease duration for overvoltage conditions 1.10 &lt; V ≤ 1.20 from 2 seconds to 1 second</a:t>
            </a:r>
          </a:p>
          <a:p>
            <a:pPr marL="285750" indent="-285750">
              <a:buFont typeface="Arial" panose="020B0604020202020204" pitchFamily="34" charset="0"/>
              <a:buChar char="•"/>
            </a:pPr>
            <a:r>
              <a:rPr lang="en-US" sz="1800" dirty="0"/>
              <a:t>Allow LCL to trip for overvoltage condition V&gt;1.08 pu for 5 seconds until 1/1/2028</a:t>
            </a:r>
          </a:p>
          <a:p>
            <a:pPr marL="285750" indent="-285750">
              <a:buFont typeface="Arial" panose="020B0604020202020204" pitchFamily="34" charset="0"/>
              <a:buChar char="•"/>
            </a:pPr>
            <a:r>
              <a:rPr lang="en-US" sz="1800" dirty="0"/>
              <a:t>Allow LCL to reduce consumption to 0 MW with fast recovery of 0.5 seconds or less</a:t>
            </a:r>
          </a:p>
          <a:p>
            <a:endParaRPr lang="en-US" sz="1800" dirty="0"/>
          </a:p>
        </p:txBody>
      </p:sp>
      <p:sp>
        <p:nvSpPr>
          <p:cNvPr id="4" name="Slide Number Placeholder 3">
            <a:extLst>
              <a:ext uri="{FF2B5EF4-FFF2-40B4-BE49-F238E27FC236}">
                <a16:creationId xmlns:a16="http://schemas.microsoft.com/office/drawing/2014/main" id="{D030F2EE-6494-A86B-B4F7-4B1027DD3173}"/>
              </a:ext>
            </a:extLst>
          </p:cNvPr>
          <p:cNvSpPr>
            <a:spLocks noGrp="1"/>
          </p:cNvSpPr>
          <p:nvPr>
            <p:ph type="sldNum" sz="quarter" idx="12"/>
          </p:nvPr>
        </p:nvSpPr>
        <p:spPr/>
        <p:txBody>
          <a:bodyPr/>
          <a:lstStyle/>
          <a:p>
            <a:fld id="{BCDE79FB-97BA-492B-8D57-F1373F9ADA95}" type="slidenum">
              <a:rPr lang="en-US" smtClean="0"/>
              <a:t>7</a:t>
            </a:fld>
            <a:endParaRPr lang="en-US"/>
          </a:p>
        </p:txBody>
      </p:sp>
      <p:graphicFrame>
        <p:nvGraphicFramePr>
          <p:cNvPr id="6" name="Table 5">
            <a:extLst>
              <a:ext uri="{FF2B5EF4-FFF2-40B4-BE49-F238E27FC236}">
                <a16:creationId xmlns:a16="http://schemas.microsoft.com/office/drawing/2014/main" id="{CD847C09-4885-A572-CBD8-BF4773ABCF6B}"/>
              </a:ext>
            </a:extLst>
          </p:cNvPr>
          <p:cNvGraphicFramePr>
            <a:graphicFrameLocks noGrp="1"/>
          </p:cNvGraphicFramePr>
          <p:nvPr>
            <p:extLst>
              <p:ext uri="{D42A27DB-BD31-4B8C-83A1-F6EECF244321}">
                <p14:modId xmlns:p14="http://schemas.microsoft.com/office/powerpoint/2010/main" val="9606023"/>
              </p:ext>
            </p:extLst>
          </p:nvPr>
        </p:nvGraphicFramePr>
        <p:xfrm>
          <a:off x="6863421" y="1140432"/>
          <a:ext cx="4941586" cy="3033134"/>
        </p:xfrm>
        <a:graphic>
          <a:graphicData uri="http://schemas.openxmlformats.org/drawingml/2006/table">
            <a:tbl>
              <a:tblPr firstRow="1" bandRow="1">
                <a:tableStyleId>{5C22544A-7EE6-4342-B048-85BDC9FD1C3A}</a:tableStyleId>
              </a:tblPr>
              <a:tblGrid>
                <a:gridCol w="2470793">
                  <a:extLst>
                    <a:ext uri="{9D8B030D-6E8A-4147-A177-3AD203B41FA5}">
                      <a16:colId xmlns:a16="http://schemas.microsoft.com/office/drawing/2014/main" val="1395904310"/>
                    </a:ext>
                  </a:extLst>
                </a:gridCol>
                <a:gridCol w="2470793">
                  <a:extLst>
                    <a:ext uri="{9D8B030D-6E8A-4147-A177-3AD203B41FA5}">
                      <a16:colId xmlns:a16="http://schemas.microsoft.com/office/drawing/2014/main" val="1096270083"/>
                    </a:ext>
                  </a:extLst>
                </a:gridCol>
              </a:tblGrid>
              <a:tr h="636794">
                <a:tc>
                  <a:txBody>
                    <a:bodyPr/>
                    <a:lstStyle/>
                    <a:p>
                      <a:pPr algn="ctr"/>
                      <a:r>
                        <a:rPr lang="en-US" sz="1400" dirty="0"/>
                        <a:t>Root-Mean-Square </a:t>
                      </a:r>
                      <a:r>
                        <a:rPr lang="en-US" sz="1400" strike="dblStrike" baseline="0" dirty="0">
                          <a:solidFill>
                            <a:srgbClr val="C00000"/>
                          </a:solidFill>
                        </a:rPr>
                        <a:t>Positive Sequence </a:t>
                      </a:r>
                      <a:r>
                        <a:rPr lang="en-US" sz="1400" dirty="0"/>
                        <a:t>Voltage</a:t>
                      </a:r>
                    </a:p>
                    <a:p>
                      <a:pPr algn="ctr"/>
                      <a:r>
                        <a:rPr lang="en-US" sz="1400" dirty="0"/>
                        <a:t>(p.u. of nominal)</a:t>
                      </a:r>
                    </a:p>
                  </a:txBody>
                  <a:tcPr anchor="ctr"/>
                </a:tc>
                <a:tc>
                  <a:txBody>
                    <a:bodyPr/>
                    <a:lstStyle/>
                    <a:p>
                      <a:pPr algn="ctr"/>
                      <a:r>
                        <a:rPr lang="en-US" sz="1400" dirty="0"/>
                        <a:t>Minimum Ride-Through Time</a:t>
                      </a:r>
                    </a:p>
                    <a:p>
                      <a:pPr algn="ctr"/>
                      <a:r>
                        <a:rPr lang="en-US" sz="1400" dirty="0"/>
                        <a:t>(seconds)</a:t>
                      </a:r>
                    </a:p>
                  </a:txBody>
                  <a:tcPr anchor="ctr"/>
                </a:tc>
                <a:extLst>
                  <a:ext uri="{0D108BD9-81ED-4DB2-BD59-A6C34878D82A}">
                    <a16:rowId xmlns:a16="http://schemas.microsoft.com/office/drawing/2014/main" val="3544619222"/>
                  </a:ext>
                </a:extLst>
              </a:tr>
              <a:tr h="328802">
                <a:tc>
                  <a:txBody>
                    <a:bodyPr/>
                    <a:lstStyle/>
                    <a:p>
                      <a:pPr algn="ctr"/>
                      <a:r>
                        <a:rPr lang="en-US" sz="1400" dirty="0"/>
                        <a:t>V &gt; 1.20</a:t>
                      </a:r>
                    </a:p>
                  </a:txBody>
                  <a:tcPr anchor="ctr"/>
                </a:tc>
                <a:tc>
                  <a:txBody>
                    <a:bodyPr/>
                    <a:lstStyle/>
                    <a:p>
                      <a:pPr algn="ctr"/>
                      <a:r>
                        <a:rPr lang="en-US" sz="1400" dirty="0"/>
                        <a:t>May ride-through or trip</a:t>
                      </a:r>
                    </a:p>
                  </a:txBody>
                  <a:tcPr anchor="ctr"/>
                </a:tc>
                <a:extLst>
                  <a:ext uri="{0D108BD9-81ED-4DB2-BD59-A6C34878D82A}">
                    <a16:rowId xmlns:a16="http://schemas.microsoft.com/office/drawing/2014/main" val="177658606"/>
                  </a:ext>
                </a:extLst>
              </a:tr>
              <a:tr h="328802">
                <a:tc>
                  <a:txBody>
                    <a:bodyPr/>
                    <a:lstStyle/>
                    <a:p>
                      <a:pPr algn="ctr"/>
                      <a:r>
                        <a:rPr lang="en-US" sz="1400" dirty="0"/>
                        <a:t>1.10 &lt; V </a:t>
                      </a:r>
                      <a:r>
                        <a:rPr lang="en-US" sz="1400" u="none" kern="1200" dirty="0">
                          <a:solidFill>
                            <a:schemeClr val="dk1"/>
                          </a:solidFill>
                          <a:effectLst/>
                          <a:latin typeface="+mn-lt"/>
                          <a:ea typeface="+mn-ea"/>
                          <a:cs typeface="+mn-cs"/>
                        </a:rPr>
                        <a:t>≤ 1.20</a:t>
                      </a:r>
                      <a:endParaRPr lang="en-US" sz="1400" dirty="0"/>
                    </a:p>
                  </a:txBody>
                  <a:tcPr anchor="ctr"/>
                </a:tc>
                <a:tc>
                  <a:txBody>
                    <a:bodyPr/>
                    <a:lstStyle/>
                    <a:p>
                      <a:pPr algn="ctr"/>
                      <a:r>
                        <a:rPr lang="en-US" sz="1400" strike="sngStrike" baseline="0" dirty="0">
                          <a:solidFill>
                            <a:srgbClr val="C00000"/>
                          </a:solidFill>
                        </a:rPr>
                        <a:t>2.0</a:t>
                      </a:r>
                      <a:r>
                        <a:rPr lang="en-US" sz="1400" dirty="0"/>
                        <a:t> 1.0</a:t>
                      </a:r>
                    </a:p>
                  </a:txBody>
                  <a:tcPr anchor="ctr"/>
                </a:tc>
                <a:extLst>
                  <a:ext uri="{0D108BD9-81ED-4DB2-BD59-A6C34878D82A}">
                    <a16:rowId xmlns:a16="http://schemas.microsoft.com/office/drawing/2014/main" val="2151194947"/>
                  </a:ext>
                </a:extLst>
              </a:tr>
              <a:tr h="328802">
                <a:tc>
                  <a:txBody>
                    <a:bodyPr/>
                    <a:lstStyle/>
                    <a:p>
                      <a:pPr algn="ctr"/>
                      <a:r>
                        <a:rPr lang="en-US" sz="1400" dirty="0"/>
                        <a:t>0.90 </a:t>
                      </a:r>
                      <a:r>
                        <a:rPr lang="en-US" sz="1400" u="none" kern="1200" dirty="0">
                          <a:solidFill>
                            <a:schemeClr val="dk1"/>
                          </a:solidFill>
                          <a:effectLst/>
                          <a:latin typeface="+mn-lt"/>
                          <a:ea typeface="+mn-ea"/>
                          <a:cs typeface="+mn-cs"/>
                        </a:rPr>
                        <a:t>≤ V ≤1.10</a:t>
                      </a:r>
                      <a:endParaRPr lang="en-US" sz="1400" dirty="0"/>
                    </a:p>
                  </a:txBody>
                  <a:tcPr anchor="ctr"/>
                </a:tc>
                <a:tc>
                  <a:txBody>
                    <a:bodyPr/>
                    <a:lstStyle/>
                    <a:p>
                      <a:pPr algn="ctr"/>
                      <a:r>
                        <a:rPr lang="en-US" sz="1400" dirty="0"/>
                        <a:t>continuous</a:t>
                      </a:r>
                    </a:p>
                  </a:txBody>
                  <a:tcPr anchor="ctr"/>
                </a:tc>
                <a:extLst>
                  <a:ext uri="{0D108BD9-81ED-4DB2-BD59-A6C34878D82A}">
                    <a16:rowId xmlns:a16="http://schemas.microsoft.com/office/drawing/2014/main" val="2166147563"/>
                  </a:ext>
                </a:extLst>
              </a:tr>
              <a:tr h="328802">
                <a:tc>
                  <a:txBody>
                    <a:bodyPr/>
                    <a:lstStyle/>
                    <a:p>
                      <a:pPr algn="ctr"/>
                      <a:r>
                        <a:rPr lang="en-US" sz="1400" dirty="0"/>
                        <a:t>0.80 </a:t>
                      </a:r>
                      <a:r>
                        <a:rPr lang="en-US" sz="1400" u="none" kern="1200" dirty="0">
                          <a:solidFill>
                            <a:schemeClr val="dk1"/>
                          </a:solidFill>
                          <a:effectLst/>
                          <a:latin typeface="+mn-lt"/>
                          <a:ea typeface="+mn-ea"/>
                          <a:cs typeface="+mn-cs"/>
                        </a:rPr>
                        <a:t>≤ V &lt; 0.90</a:t>
                      </a:r>
                      <a:endParaRPr lang="en-US" sz="1400" dirty="0"/>
                    </a:p>
                  </a:txBody>
                  <a:tcPr anchor="ctr"/>
                </a:tc>
                <a:tc>
                  <a:txBody>
                    <a:bodyPr/>
                    <a:lstStyle/>
                    <a:p>
                      <a:pPr algn="ctr"/>
                      <a:r>
                        <a:rPr lang="en-US" sz="1400" dirty="0"/>
                        <a:t>2.0</a:t>
                      </a:r>
                    </a:p>
                  </a:txBody>
                  <a:tcPr anchor="ctr"/>
                </a:tc>
                <a:extLst>
                  <a:ext uri="{0D108BD9-81ED-4DB2-BD59-A6C34878D82A}">
                    <a16:rowId xmlns:a16="http://schemas.microsoft.com/office/drawing/2014/main" val="588952258"/>
                  </a:ext>
                </a:extLst>
              </a:tr>
              <a:tr h="328802">
                <a:tc>
                  <a:txBody>
                    <a:bodyPr/>
                    <a:lstStyle/>
                    <a:p>
                      <a:pPr algn="ctr"/>
                      <a:r>
                        <a:rPr lang="en-US" sz="1400" dirty="0"/>
                        <a:t>0.50 </a:t>
                      </a:r>
                      <a:r>
                        <a:rPr lang="en-US" sz="1400" u="none" kern="1200" dirty="0">
                          <a:solidFill>
                            <a:schemeClr val="dk1"/>
                          </a:solidFill>
                          <a:effectLst/>
                          <a:latin typeface="+mn-lt"/>
                          <a:ea typeface="+mn-ea"/>
                          <a:cs typeface="+mn-cs"/>
                        </a:rPr>
                        <a:t>≤ V &lt; 0.80</a:t>
                      </a:r>
                      <a:endParaRPr lang="en-US" sz="1400" dirty="0"/>
                    </a:p>
                  </a:txBody>
                  <a:tcPr anchor="ctr"/>
                </a:tc>
                <a:tc>
                  <a:txBody>
                    <a:bodyPr/>
                    <a:lstStyle/>
                    <a:p>
                      <a:pPr algn="ctr"/>
                      <a:r>
                        <a:rPr lang="en-US" sz="1400" dirty="0"/>
                        <a:t>0.5</a:t>
                      </a:r>
                    </a:p>
                  </a:txBody>
                  <a:tcPr anchor="ctr"/>
                </a:tc>
                <a:extLst>
                  <a:ext uri="{0D108BD9-81ED-4DB2-BD59-A6C34878D82A}">
                    <a16:rowId xmlns:a16="http://schemas.microsoft.com/office/drawing/2014/main" val="2491244197"/>
                  </a:ext>
                </a:extLst>
              </a:tr>
              <a:tr h="328802">
                <a:tc>
                  <a:txBody>
                    <a:bodyPr/>
                    <a:lstStyle/>
                    <a:p>
                      <a:pPr algn="ctr"/>
                      <a:r>
                        <a:rPr lang="en-US" sz="1400" strike="sngStrike" baseline="0" dirty="0">
                          <a:solidFill>
                            <a:srgbClr val="C00000"/>
                          </a:solidFill>
                        </a:rPr>
                        <a:t>0.20</a:t>
                      </a:r>
                      <a:r>
                        <a:rPr lang="en-US" sz="1400" strike="noStrike" baseline="0" dirty="0">
                          <a:solidFill>
                            <a:srgbClr val="C00000"/>
                          </a:solidFill>
                        </a:rPr>
                        <a:t> </a:t>
                      </a:r>
                      <a:r>
                        <a:rPr lang="en-US" sz="1400" dirty="0"/>
                        <a:t>0.35 </a:t>
                      </a:r>
                      <a:r>
                        <a:rPr lang="en-US" sz="1400" u="none" kern="1200" dirty="0">
                          <a:solidFill>
                            <a:schemeClr val="dk1"/>
                          </a:solidFill>
                          <a:effectLst/>
                          <a:latin typeface="+mn-lt"/>
                          <a:ea typeface="+mn-ea"/>
                          <a:cs typeface="+mn-cs"/>
                        </a:rPr>
                        <a:t>≤ V &lt; 0.50</a:t>
                      </a:r>
                      <a:endParaRPr lang="en-US" sz="1400" dirty="0"/>
                    </a:p>
                  </a:txBody>
                  <a:tcPr anchor="ctr"/>
                </a:tc>
                <a:tc>
                  <a:txBody>
                    <a:bodyPr/>
                    <a:lstStyle/>
                    <a:p>
                      <a:pPr algn="ctr"/>
                      <a:r>
                        <a:rPr lang="en-US" sz="1400" dirty="0"/>
                        <a:t>0.25</a:t>
                      </a:r>
                    </a:p>
                  </a:txBody>
                  <a:tcPr anchor="ctr"/>
                </a:tc>
                <a:extLst>
                  <a:ext uri="{0D108BD9-81ED-4DB2-BD59-A6C34878D82A}">
                    <a16:rowId xmlns:a16="http://schemas.microsoft.com/office/drawing/2014/main" val="1685353080"/>
                  </a:ext>
                </a:extLst>
              </a:tr>
              <a:tr h="328802">
                <a:tc>
                  <a:txBody>
                    <a:bodyPr/>
                    <a:lstStyle/>
                    <a:p>
                      <a:pPr algn="ctr"/>
                      <a:r>
                        <a:rPr lang="en-US" sz="1400" dirty="0"/>
                        <a:t>V &lt; </a:t>
                      </a:r>
                      <a:r>
                        <a:rPr lang="en-US" sz="1400" strike="sngStrike" baseline="0" dirty="0">
                          <a:solidFill>
                            <a:srgbClr val="C00000"/>
                          </a:solidFill>
                        </a:rPr>
                        <a:t>0.20</a:t>
                      </a:r>
                      <a:r>
                        <a:rPr lang="en-US" sz="1400" dirty="0"/>
                        <a:t> 0.35</a:t>
                      </a:r>
                    </a:p>
                  </a:txBody>
                  <a:tcPr anchor="ctr"/>
                </a:tc>
                <a:tc>
                  <a:txBody>
                    <a:bodyPr/>
                    <a:lstStyle/>
                    <a:p>
                      <a:pPr algn="ctr"/>
                      <a:r>
                        <a:rPr lang="en-US" sz="1400" dirty="0"/>
                        <a:t>0.15</a:t>
                      </a:r>
                    </a:p>
                  </a:txBody>
                  <a:tcPr anchor="ctr"/>
                </a:tc>
                <a:extLst>
                  <a:ext uri="{0D108BD9-81ED-4DB2-BD59-A6C34878D82A}">
                    <a16:rowId xmlns:a16="http://schemas.microsoft.com/office/drawing/2014/main" val="1914245707"/>
                  </a:ext>
                </a:extLst>
              </a:tr>
            </a:tbl>
          </a:graphicData>
        </a:graphic>
      </p:graphicFrame>
      <p:pic>
        <p:nvPicPr>
          <p:cNvPr id="7" name="Picture 6">
            <a:extLst>
              <a:ext uri="{FF2B5EF4-FFF2-40B4-BE49-F238E27FC236}">
                <a16:creationId xmlns:a16="http://schemas.microsoft.com/office/drawing/2014/main" id="{430F47A3-AC62-7AFB-B317-749446AE675D}"/>
              </a:ext>
            </a:extLst>
          </p:cNvPr>
          <p:cNvPicPr>
            <a:picLocks noChangeAspect="1"/>
          </p:cNvPicPr>
          <p:nvPr/>
        </p:nvPicPr>
        <p:blipFill>
          <a:blip r:embed="rId2"/>
          <a:stretch>
            <a:fillRect/>
          </a:stretch>
        </p:blipFill>
        <p:spPr>
          <a:xfrm>
            <a:off x="6863421" y="4240430"/>
            <a:ext cx="4941585" cy="2547909"/>
          </a:xfrm>
          <a:prstGeom prst="rect">
            <a:avLst/>
          </a:prstGeom>
        </p:spPr>
      </p:pic>
    </p:spTree>
    <p:extLst>
      <p:ext uri="{BB962C8B-B14F-4D97-AF65-F5344CB8AC3E}">
        <p14:creationId xmlns:p14="http://schemas.microsoft.com/office/powerpoint/2010/main" val="930910510"/>
      </p:ext>
    </p:extLst>
  </p:cSld>
  <p:clrMapOvr>
    <a:masterClrMapping/>
  </p:clrMapOvr>
</p:sld>
</file>

<file path=ppt/theme/theme1.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5A4393E2-984E-4EC6-A57F-55ABEA70BF7E}" vid="{DC19D82D-A86E-431A-8B02-3401DFD6F1FD}"/>
    </a:ext>
  </a:extLst>
</a:theme>
</file>

<file path=ppt/theme/theme2.xml><?xml version="1.0" encoding="utf-8"?>
<a:theme xmlns:a="http://schemas.openxmlformats.org/drawingml/2006/main" name="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981C3921-F832-4219-A434-38AF27917B91}" vid="{71A14E5E-F3BA-4FBB-8720-B6B3DBD7DB7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6779995893D9842BA3FA5B9B5E7FD29" ma:contentTypeVersion="5" ma:contentTypeDescription="Create a new document." ma:contentTypeScope="" ma:versionID="6d199b3ad5f5b9d872d256308c85908b">
  <xsd:schema xmlns:xsd="http://www.w3.org/2001/XMLSchema" xmlns:xs="http://www.w3.org/2001/XMLSchema" xmlns:p="http://schemas.microsoft.com/office/2006/metadata/properties" xmlns:ns2="3c917f14-8d40-4289-92aa-fd10f73581c9" targetNamespace="http://schemas.microsoft.com/office/2006/metadata/properties" ma:root="true" ma:fieldsID="dcedc2ff92fcc6164a822d33fd796499" ns2:_="">
    <xsd:import namespace="3c917f14-8d40-4289-92aa-fd10f73581c9"/>
    <xsd:element name="properties">
      <xsd:complexType>
        <xsd:sequence>
          <xsd:element name="documentManagement">
            <xsd:complexType>
              <xsd:all>
                <xsd:element ref="ns2:Audience" minOccurs="0"/>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917f14-8d40-4289-92aa-fd10f73581c9" elementFormDefault="qualified">
    <xsd:import namespace="http://schemas.microsoft.com/office/2006/documentManagement/types"/>
    <xsd:import namespace="http://schemas.microsoft.com/office/infopath/2007/PartnerControls"/>
    <xsd:element name="Audience" ma:index="8" nillable="true" ma:displayName="Audience" ma:format="Dropdown" ma:internalName="Audience">
      <xsd:simpleType>
        <xsd:restriction base="dms:Choice">
          <xsd:enumeration value="Public"/>
          <xsd:enumeration value="Internal"/>
          <xsd:enumeration value="Confidential"/>
          <xsd:enumeration value="Board of Directors"/>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Audience xmlns="3c917f14-8d40-4289-92aa-fd10f73581c9">Public</Audience>
  </documentManagement>
</p:properties>
</file>

<file path=customXml/itemProps1.xml><?xml version="1.0" encoding="utf-8"?>
<ds:datastoreItem xmlns:ds="http://schemas.openxmlformats.org/officeDocument/2006/customXml" ds:itemID="{BC6587B9-578E-4710-98F9-568771623E79}">
  <ds:schemaRefs>
    <ds:schemaRef ds:uri="3c917f14-8d40-4289-92aa-fd10f73581c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F18ABE5-2C97-4413-ACB0-B3080BAFCAD6}">
  <ds:schemaRefs>
    <ds:schemaRef ds:uri="http://schemas.microsoft.com/sharepoint/v3/contenttype/forms"/>
  </ds:schemaRefs>
</ds:datastoreItem>
</file>

<file path=customXml/itemProps3.xml><?xml version="1.0" encoding="utf-8"?>
<ds:datastoreItem xmlns:ds="http://schemas.openxmlformats.org/officeDocument/2006/customXml" ds:itemID="{1A526C54-2038-4DDB-9077-84C80FF069E0}">
  <ds:schemaRefs>
    <ds:schemaRef ds:uri="http://www.w3.org/XML/1998/namespace"/>
    <ds:schemaRef ds:uri="http://purl.org/dc/elements/1.1/"/>
    <ds:schemaRef ds:uri="http://schemas.microsoft.com/office/infopath/2007/PartnerControls"/>
    <ds:schemaRef ds:uri="http://schemas.microsoft.com/office/2006/documentManagement/types"/>
    <ds:schemaRef ds:uri="http://purl.org/dc/terms/"/>
    <ds:schemaRef ds:uri="http://schemas.openxmlformats.org/package/2006/metadata/core-properties"/>
    <ds:schemaRef ds:uri="3c917f14-8d40-4289-92aa-fd10f73581c9"/>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7183</TotalTime>
  <Words>988</Words>
  <Application>Microsoft Office PowerPoint</Application>
  <PresentationFormat>Widescreen</PresentationFormat>
  <Paragraphs>117</Paragraphs>
  <Slides>7</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7</vt:i4>
      </vt:variant>
    </vt:vector>
  </HeadingPairs>
  <TitlesOfParts>
    <vt:vector size="13" baseType="lpstr">
      <vt:lpstr>Arial</vt:lpstr>
      <vt:lpstr>Calibri</vt:lpstr>
      <vt:lpstr>Courier New</vt:lpstr>
      <vt:lpstr>Wingdings</vt:lpstr>
      <vt:lpstr>Page Design</vt:lpstr>
      <vt:lpstr>Cover</vt:lpstr>
      <vt:lpstr>NOGRR282 and NPRR1308:  Frequency and Voltage Ride-Through Requirements for Large Computational Loads    Patrick Gravois Principal Operations Engineer   TAC Meeting April 29, 2026 </vt:lpstr>
      <vt:lpstr>NOGRR282 and NPRR1308 Timeline</vt:lpstr>
      <vt:lpstr>NOGRR282 Comments Received</vt:lpstr>
      <vt:lpstr>NOGRR282 Exemption Criteria</vt:lpstr>
      <vt:lpstr>Reliability Impact of Changing Exemption Date</vt:lpstr>
      <vt:lpstr>Questions/Comments?</vt:lpstr>
      <vt:lpstr>Appendix: Summary of Changes to Technical Requirements Since March TAC (In Response to DCC Comments)</vt:lpstr>
    </vt:vector>
  </TitlesOfParts>
  <Company>The Electric Reliability Council of Texas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Pysh, Danya</dc:creator>
  <cp:lastModifiedBy>Patrick Gravois</cp:lastModifiedBy>
  <cp:revision>86</cp:revision>
  <cp:lastPrinted>2017-10-10T21:31:05Z</cp:lastPrinted>
  <dcterms:created xsi:type="dcterms:W3CDTF">2016-01-21T15:20:31Z</dcterms:created>
  <dcterms:modified xsi:type="dcterms:W3CDTF">2026-04-24T19:04:10Z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0x01010056779995893D9842BA3FA5B9B5E7FD29</vt:lpwstr>
  </property>
  <property fmtid="{D5CDD505-2E9C-101B-9397-08002B2CF9AE}" pid="3" name="Order">
    <vt:r8>2600</vt:r8>
  </property>
  <property fmtid="{D5CDD505-2E9C-101B-9397-08002B2CF9AE}" pid="4" name="xd_Signature">
    <vt:bool>false</vt:bool>
  </property>
  <property fmtid="{D5CDD505-2E9C-101B-9397-08002B2CF9AE}" pid="5" name="xd_ProgID">
    <vt:lpwstr/>
  </property>
  <property fmtid="{D5CDD505-2E9C-101B-9397-08002B2CF9AE}" pid="6" name="Audience">
    <vt:lpwstr>Public</vt:lpwstr>
  </property>
  <property fmtid="{D5CDD505-2E9C-101B-9397-08002B2CF9AE}" pid="7" name="ComplianceAssetId">
    <vt:lpwstr/>
  </property>
  <property fmtid="{D5CDD505-2E9C-101B-9397-08002B2CF9AE}" pid="8" name="TemplateUrl">
    <vt:lpwstr/>
  </property>
  <property fmtid="{D5CDD505-2E9C-101B-9397-08002B2CF9AE}" pid="9" name="Dimensions">
    <vt:lpwstr>Default Width</vt:lpwstr>
  </property>
  <property fmtid="{D5CDD505-2E9C-101B-9397-08002B2CF9AE}" pid="10" name="_ExtendedDescription">
    <vt:lpwstr/>
  </property>
  <property fmtid="{D5CDD505-2E9C-101B-9397-08002B2CF9AE}" pid="11" name="TriggerFlowInfo">
    <vt:lpwstr/>
  </property>
  <property fmtid="{D5CDD505-2E9C-101B-9397-08002B2CF9AE}" pid="12" name="MediaServiceImageTags">
    <vt:lpwstr/>
  </property>
  <property fmtid="{D5CDD505-2E9C-101B-9397-08002B2CF9AE}" pid="13" name="MSIP_Label_7084cbda-52b8-46fb-a7b7-cb5bd465ed85_Enabled">
    <vt:lpwstr>true</vt:lpwstr>
  </property>
  <property fmtid="{D5CDD505-2E9C-101B-9397-08002B2CF9AE}" pid="14" name="MSIP_Label_7084cbda-52b8-46fb-a7b7-cb5bd465ed85_SetDate">
    <vt:lpwstr>2026-02-20T15:18:43Z</vt:lpwstr>
  </property>
  <property fmtid="{D5CDD505-2E9C-101B-9397-08002B2CF9AE}" pid="15" name="MSIP_Label_7084cbda-52b8-46fb-a7b7-cb5bd465ed85_Method">
    <vt:lpwstr>Standard</vt:lpwstr>
  </property>
  <property fmtid="{D5CDD505-2E9C-101B-9397-08002B2CF9AE}" pid="16" name="MSIP_Label_7084cbda-52b8-46fb-a7b7-cb5bd465ed85_Name">
    <vt:lpwstr>Internal</vt:lpwstr>
  </property>
  <property fmtid="{D5CDD505-2E9C-101B-9397-08002B2CF9AE}" pid="17" name="MSIP_Label_7084cbda-52b8-46fb-a7b7-cb5bd465ed85_SiteId">
    <vt:lpwstr>0afb747d-bff7-4596-a9fc-950ef9e0ec45</vt:lpwstr>
  </property>
  <property fmtid="{D5CDD505-2E9C-101B-9397-08002B2CF9AE}" pid="18" name="MSIP_Label_7084cbda-52b8-46fb-a7b7-cb5bd465ed85_ActionId">
    <vt:lpwstr>2010146c-0011-47e0-87c0-aaebb2024fc3</vt:lpwstr>
  </property>
  <property fmtid="{D5CDD505-2E9C-101B-9397-08002B2CF9AE}" pid="19" name="MSIP_Label_7084cbda-52b8-46fb-a7b7-cb5bd465ed85_ContentBits">
    <vt:lpwstr>0</vt:lpwstr>
  </property>
  <property fmtid="{D5CDD505-2E9C-101B-9397-08002B2CF9AE}" pid="20" name="MSIP_Label_7084cbda-52b8-46fb-a7b7-cb5bd465ed85_Tag">
    <vt:lpwstr>10, 3, 0, 2</vt:lpwstr>
  </property>
</Properties>
</file>